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66" d="100"/>
          <a:sy n="66" d="100"/>
        </p:scale>
        <p:origin x="-1930" y="-43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8C0857-A914-4F25-945C-1C0456B35B13}" type="doc">
      <dgm:prSet loTypeId="urn:microsoft.com/office/officeart/2005/8/layout/hList3" loCatId="list" qsTypeId="urn:microsoft.com/office/officeart/2005/8/quickstyle/3d2" qsCatId="3D" csTypeId="urn:microsoft.com/office/officeart/2005/8/colors/accent1_2" csCatId="accent1" phldr="1"/>
      <dgm:spPr/>
      <dgm:t>
        <a:bodyPr/>
        <a:lstStyle/>
        <a:p>
          <a:endParaRPr lang="en-US"/>
        </a:p>
      </dgm:t>
    </dgm:pt>
    <dgm:pt modelId="{80920086-97DA-4EBB-98BF-BF21F20AA79F}">
      <dgm:prSet phldrT="[Text]"/>
      <dgm:spPr>
        <a:solidFill>
          <a:schemeClr val="accent6">
            <a:lumMod val="75000"/>
          </a:schemeClr>
        </a:solidFill>
      </dgm:spPr>
      <dgm:t>
        <a:bodyPr/>
        <a:lstStyle/>
        <a:p>
          <a:r>
            <a:rPr lang="en-US" b="0" i="0" dirty="0" smtClean="0"/>
            <a:t>Objective: Enhance stock price prediction with LSTM and RNN for smarter investment decisions.</a:t>
          </a:r>
          <a:endParaRPr lang="en-US" dirty="0"/>
        </a:p>
      </dgm:t>
    </dgm:pt>
    <dgm:pt modelId="{EF1E2DF7-51B9-482D-A27C-662D1CF014A1}" type="parTrans" cxnId="{313C89F9-41EE-4A8F-9B09-DDAAF82E01EA}">
      <dgm:prSet/>
      <dgm:spPr/>
      <dgm:t>
        <a:bodyPr/>
        <a:lstStyle/>
        <a:p>
          <a:endParaRPr lang="en-US"/>
        </a:p>
      </dgm:t>
    </dgm:pt>
    <dgm:pt modelId="{23A6CBD5-72F9-41D3-A334-003734D6896A}" type="sibTrans" cxnId="{313C89F9-41EE-4A8F-9B09-DDAAF82E01EA}">
      <dgm:prSet/>
      <dgm:spPr/>
      <dgm:t>
        <a:bodyPr/>
        <a:lstStyle/>
        <a:p>
          <a:endParaRPr lang="en-US"/>
        </a:p>
      </dgm:t>
    </dgm:pt>
    <dgm:pt modelId="{974172D8-3649-4E06-80CE-4012C35698C5}">
      <dgm:prSet phldrT="[Text]"/>
      <dgm:spPr>
        <a:solidFill>
          <a:schemeClr val="accent6"/>
        </a:solidFill>
      </dgm:spPr>
      <dgm:t>
        <a:bodyPr/>
        <a:lstStyle/>
        <a:p>
          <a:r>
            <a:rPr lang="en-US" b="0" i="0" dirty="0" smtClean="0"/>
            <a:t>In the fast-moving world of finance, predicting stock prices accurately is crucial for investors, traders, and financial institutions to make smart decisions and earn more money from their investments.</a:t>
          </a:r>
          <a:endParaRPr lang="en-US" dirty="0"/>
        </a:p>
      </dgm:t>
    </dgm:pt>
    <dgm:pt modelId="{0355636D-7B95-40A8-B0EA-3952939AFB48}" type="parTrans" cxnId="{0234DF6F-9A37-44B4-B8B4-A4F58302A6CE}">
      <dgm:prSet/>
      <dgm:spPr/>
      <dgm:t>
        <a:bodyPr/>
        <a:lstStyle/>
        <a:p>
          <a:endParaRPr lang="en-US"/>
        </a:p>
      </dgm:t>
    </dgm:pt>
    <dgm:pt modelId="{8E5FCBA9-3FEE-45CA-AA7B-FC2AE94F78DB}" type="sibTrans" cxnId="{0234DF6F-9A37-44B4-B8B4-A4F58302A6CE}">
      <dgm:prSet/>
      <dgm:spPr/>
      <dgm:t>
        <a:bodyPr/>
        <a:lstStyle/>
        <a:p>
          <a:endParaRPr lang="en-US"/>
        </a:p>
      </dgm:t>
    </dgm:pt>
    <dgm:pt modelId="{AA46A681-4911-4334-A0FE-5F23AE3AA7D3}">
      <dgm:prSet phldrT="[Text]"/>
      <dgm:spPr>
        <a:solidFill>
          <a:schemeClr val="accent6"/>
        </a:solidFill>
      </dgm:spPr>
      <dgm:t>
        <a:bodyPr/>
        <a:lstStyle/>
        <a:p>
          <a:r>
            <a:rPr lang="en-US" b="0" i="0" dirty="0" smtClean="0"/>
            <a:t>The usual ways of predicting stock prices aren't great at understanding the complicated patterns in financial data. So, there's a big challenge to create better models that can predict stock prices more accurately.</a:t>
          </a:r>
          <a:endParaRPr lang="en-US" dirty="0"/>
        </a:p>
      </dgm:t>
    </dgm:pt>
    <dgm:pt modelId="{5F9B5CEC-3F7D-4F57-A85A-7D234182D8AC}" type="parTrans" cxnId="{82F0989B-7989-4324-83A5-3D6357DCD847}">
      <dgm:prSet/>
      <dgm:spPr/>
      <dgm:t>
        <a:bodyPr/>
        <a:lstStyle/>
        <a:p>
          <a:endParaRPr lang="en-US"/>
        </a:p>
      </dgm:t>
    </dgm:pt>
    <dgm:pt modelId="{A1C8B946-F4E6-43C4-9D9F-739CB8EAACF2}" type="sibTrans" cxnId="{82F0989B-7989-4324-83A5-3D6357DCD847}">
      <dgm:prSet/>
      <dgm:spPr/>
      <dgm:t>
        <a:bodyPr/>
        <a:lstStyle/>
        <a:p>
          <a:endParaRPr lang="en-US"/>
        </a:p>
      </dgm:t>
    </dgm:pt>
    <dgm:pt modelId="{458E152D-06B8-44FA-9B54-4B3DF8D602D3}">
      <dgm:prSet phldrT="[Text]"/>
      <dgm:spPr>
        <a:solidFill>
          <a:schemeClr val="accent6"/>
        </a:solidFill>
      </dgm:spPr>
      <dgm:t>
        <a:bodyPr/>
        <a:lstStyle/>
        <a:p>
          <a:r>
            <a:rPr lang="en-US" b="0" i="0" dirty="0" smtClean="0"/>
            <a:t>We're using fancy math to predict stock prices better. Our goal is to make a tool that helps investors make more money by predicting stock prices more accurately.</a:t>
          </a:r>
          <a:endParaRPr lang="en-US" dirty="0"/>
        </a:p>
      </dgm:t>
    </dgm:pt>
    <dgm:pt modelId="{51BD6A8B-C8FF-4607-9509-BADF03625D16}" type="parTrans" cxnId="{E3A0B246-86C7-4AB7-852E-052AE94ECDF0}">
      <dgm:prSet/>
      <dgm:spPr/>
      <dgm:t>
        <a:bodyPr/>
        <a:lstStyle/>
        <a:p>
          <a:endParaRPr lang="en-US"/>
        </a:p>
      </dgm:t>
    </dgm:pt>
    <dgm:pt modelId="{DC10CCE2-BEA1-445A-A88A-BE1BAA72626D}" type="sibTrans" cxnId="{E3A0B246-86C7-4AB7-852E-052AE94ECDF0}">
      <dgm:prSet/>
      <dgm:spPr/>
      <dgm:t>
        <a:bodyPr/>
        <a:lstStyle/>
        <a:p>
          <a:endParaRPr lang="en-US"/>
        </a:p>
      </dgm:t>
    </dgm:pt>
    <dgm:pt modelId="{D7C43159-58D3-44EE-A894-08007EF983FF}" type="pres">
      <dgm:prSet presAssocID="{AB8C0857-A914-4F25-945C-1C0456B35B13}" presName="composite" presStyleCnt="0">
        <dgm:presLayoutVars>
          <dgm:chMax val="1"/>
          <dgm:dir/>
          <dgm:resizeHandles val="exact"/>
        </dgm:presLayoutVars>
      </dgm:prSet>
      <dgm:spPr/>
    </dgm:pt>
    <dgm:pt modelId="{DB2D134F-FEA2-42F2-B7F2-7D5B33343EBA}" type="pres">
      <dgm:prSet presAssocID="{80920086-97DA-4EBB-98BF-BF21F20AA79F}" presName="roof" presStyleLbl="dkBgShp" presStyleIdx="0" presStyleCnt="2"/>
      <dgm:spPr/>
      <dgm:t>
        <a:bodyPr/>
        <a:lstStyle/>
        <a:p>
          <a:endParaRPr lang="en-US"/>
        </a:p>
      </dgm:t>
    </dgm:pt>
    <dgm:pt modelId="{3D184EE6-F316-433E-8C67-3B5B11B79BBC}" type="pres">
      <dgm:prSet presAssocID="{80920086-97DA-4EBB-98BF-BF21F20AA79F}" presName="pillars" presStyleCnt="0"/>
      <dgm:spPr/>
    </dgm:pt>
    <dgm:pt modelId="{B51C85FF-6DF8-458C-AF3E-7854CA34349A}" type="pres">
      <dgm:prSet presAssocID="{80920086-97DA-4EBB-98BF-BF21F20AA79F}" presName="pillar1" presStyleLbl="node1" presStyleIdx="0" presStyleCnt="3">
        <dgm:presLayoutVars>
          <dgm:bulletEnabled val="1"/>
        </dgm:presLayoutVars>
      </dgm:prSet>
      <dgm:spPr/>
      <dgm:t>
        <a:bodyPr/>
        <a:lstStyle/>
        <a:p>
          <a:endParaRPr lang="en-US"/>
        </a:p>
      </dgm:t>
    </dgm:pt>
    <dgm:pt modelId="{BC6EDA5B-D0D9-4410-A1FD-5029019A9321}" type="pres">
      <dgm:prSet presAssocID="{AA46A681-4911-4334-A0FE-5F23AE3AA7D3}" presName="pillarX" presStyleLbl="node1" presStyleIdx="1" presStyleCnt="3">
        <dgm:presLayoutVars>
          <dgm:bulletEnabled val="1"/>
        </dgm:presLayoutVars>
      </dgm:prSet>
      <dgm:spPr/>
      <dgm:t>
        <a:bodyPr/>
        <a:lstStyle/>
        <a:p>
          <a:endParaRPr lang="en-US"/>
        </a:p>
      </dgm:t>
    </dgm:pt>
    <dgm:pt modelId="{5B728B9D-9221-4BF5-B513-91B76B2838F4}" type="pres">
      <dgm:prSet presAssocID="{458E152D-06B8-44FA-9B54-4B3DF8D602D3}" presName="pillarX" presStyleLbl="node1" presStyleIdx="2" presStyleCnt="3">
        <dgm:presLayoutVars>
          <dgm:bulletEnabled val="1"/>
        </dgm:presLayoutVars>
      </dgm:prSet>
      <dgm:spPr/>
      <dgm:t>
        <a:bodyPr/>
        <a:lstStyle/>
        <a:p>
          <a:endParaRPr lang="en-US"/>
        </a:p>
      </dgm:t>
    </dgm:pt>
    <dgm:pt modelId="{DE03340D-AA5B-4607-8D83-3DEC37D32C83}" type="pres">
      <dgm:prSet presAssocID="{80920086-97DA-4EBB-98BF-BF21F20AA79F}" presName="base" presStyleLbl="dkBgShp" presStyleIdx="1" presStyleCnt="2"/>
      <dgm:spPr/>
    </dgm:pt>
  </dgm:ptLst>
  <dgm:cxnLst>
    <dgm:cxn modelId="{E3A0B246-86C7-4AB7-852E-052AE94ECDF0}" srcId="{80920086-97DA-4EBB-98BF-BF21F20AA79F}" destId="{458E152D-06B8-44FA-9B54-4B3DF8D602D3}" srcOrd="2" destOrd="0" parTransId="{51BD6A8B-C8FF-4607-9509-BADF03625D16}" sibTransId="{DC10CCE2-BEA1-445A-A88A-BE1BAA72626D}"/>
    <dgm:cxn modelId="{17885E9C-5E61-4853-BA56-0AFDF1BB6055}" type="presOf" srcId="{974172D8-3649-4E06-80CE-4012C35698C5}" destId="{B51C85FF-6DF8-458C-AF3E-7854CA34349A}" srcOrd="0" destOrd="0" presId="urn:microsoft.com/office/officeart/2005/8/layout/hList3"/>
    <dgm:cxn modelId="{BCA71EE4-F2AD-4A8D-8A33-CABCFA4535C1}" type="presOf" srcId="{458E152D-06B8-44FA-9B54-4B3DF8D602D3}" destId="{5B728B9D-9221-4BF5-B513-91B76B2838F4}" srcOrd="0" destOrd="0" presId="urn:microsoft.com/office/officeart/2005/8/layout/hList3"/>
    <dgm:cxn modelId="{D76C4107-8207-4328-990C-8041DA0E1ACB}" type="presOf" srcId="{AA46A681-4911-4334-A0FE-5F23AE3AA7D3}" destId="{BC6EDA5B-D0D9-4410-A1FD-5029019A9321}" srcOrd="0" destOrd="0" presId="urn:microsoft.com/office/officeart/2005/8/layout/hList3"/>
    <dgm:cxn modelId="{313C89F9-41EE-4A8F-9B09-DDAAF82E01EA}" srcId="{AB8C0857-A914-4F25-945C-1C0456B35B13}" destId="{80920086-97DA-4EBB-98BF-BF21F20AA79F}" srcOrd="0" destOrd="0" parTransId="{EF1E2DF7-51B9-482D-A27C-662D1CF014A1}" sibTransId="{23A6CBD5-72F9-41D3-A334-003734D6896A}"/>
    <dgm:cxn modelId="{8EBB237F-1F52-4D67-AEA1-A07A76959601}" type="presOf" srcId="{AB8C0857-A914-4F25-945C-1C0456B35B13}" destId="{D7C43159-58D3-44EE-A894-08007EF983FF}" srcOrd="0" destOrd="0" presId="urn:microsoft.com/office/officeart/2005/8/layout/hList3"/>
    <dgm:cxn modelId="{0234DF6F-9A37-44B4-B8B4-A4F58302A6CE}" srcId="{80920086-97DA-4EBB-98BF-BF21F20AA79F}" destId="{974172D8-3649-4E06-80CE-4012C35698C5}" srcOrd="0" destOrd="0" parTransId="{0355636D-7B95-40A8-B0EA-3952939AFB48}" sibTransId="{8E5FCBA9-3FEE-45CA-AA7B-FC2AE94F78DB}"/>
    <dgm:cxn modelId="{82F0989B-7989-4324-83A5-3D6357DCD847}" srcId="{80920086-97DA-4EBB-98BF-BF21F20AA79F}" destId="{AA46A681-4911-4334-A0FE-5F23AE3AA7D3}" srcOrd="1" destOrd="0" parTransId="{5F9B5CEC-3F7D-4F57-A85A-7D234182D8AC}" sibTransId="{A1C8B946-F4E6-43C4-9D9F-739CB8EAACF2}"/>
    <dgm:cxn modelId="{27563227-C141-4BDD-B558-3ED0050F745E}" type="presOf" srcId="{80920086-97DA-4EBB-98BF-BF21F20AA79F}" destId="{DB2D134F-FEA2-42F2-B7F2-7D5B33343EBA}" srcOrd="0" destOrd="0" presId="urn:microsoft.com/office/officeart/2005/8/layout/hList3"/>
    <dgm:cxn modelId="{28562F7F-7F86-46A0-A21F-AB45CEC5B6BC}" type="presParOf" srcId="{D7C43159-58D3-44EE-A894-08007EF983FF}" destId="{DB2D134F-FEA2-42F2-B7F2-7D5B33343EBA}" srcOrd="0" destOrd="0" presId="urn:microsoft.com/office/officeart/2005/8/layout/hList3"/>
    <dgm:cxn modelId="{F2BEBF1E-22BB-453D-8776-C74695B51D86}" type="presParOf" srcId="{D7C43159-58D3-44EE-A894-08007EF983FF}" destId="{3D184EE6-F316-433E-8C67-3B5B11B79BBC}" srcOrd="1" destOrd="0" presId="urn:microsoft.com/office/officeart/2005/8/layout/hList3"/>
    <dgm:cxn modelId="{B99B9998-28BA-43B3-92ED-654539E838AD}" type="presParOf" srcId="{3D184EE6-F316-433E-8C67-3B5B11B79BBC}" destId="{B51C85FF-6DF8-458C-AF3E-7854CA34349A}" srcOrd="0" destOrd="0" presId="urn:microsoft.com/office/officeart/2005/8/layout/hList3"/>
    <dgm:cxn modelId="{92480A21-6618-4CC8-9C23-97044DE9BE33}" type="presParOf" srcId="{3D184EE6-F316-433E-8C67-3B5B11B79BBC}" destId="{BC6EDA5B-D0D9-4410-A1FD-5029019A9321}" srcOrd="1" destOrd="0" presId="urn:microsoft.com/office/officeart/2005/8/layout/hList3"/>
    <dgm:cxn modelId="{D92E2E23-1064-4613-BB53-07B70848698D}" type="presParOf" srcId="{3D184EE6-F316-433E-8C67-3B5B11B79BBC}" destId="{5B728B9D-9221-4BF5-B513-91B76B2838F4}" srcOrd="2" destOrd="0" presId="urn:microsoft.com/office/officeart/2005/8/layout/hList3"/>
    <dgm:cxn modelId="{81C8FB7D-5D32-49AF-B265-1640AB2E42CD}" type="presParOf" srcId="{D7C43159-58D3-44EE-A894-08007EF983FF}" destId="{DE03340D-AA5B-4607-8D83-3DEC37D32C83}"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86E648C-382C-41BB-87C6-6481A32BCA04}" type="doc">
      <dgm:prSet loTypeId="urn:microsoft.com/office/officeart/2005/8/layout/lProcess2" loCatId="list" qsTypeId="urn:microsoft.com/office/officeart/2005/8/quickstyle/3d2" qsCatId="3D" csTypeId="urn:microsoft.com/office/officeart/2005/8/colors/accent1_2" csCatId="accent1" phldr="1"/>
      <dgm:spPr/>
      <dgm:t>
        <a:bodyPr/>
        <a:lstStyle/>
        <a:p>
          <a:endParaRPr lang="en-US"/>
        </a:p>
      </dgm:t>
    </dgm:pt>
    <dgm:pt modelId="{0F4CA0D2-2D3D-40E8-AECF-611403B25E38}">
      <dgm:prSet phldrT="[Text]"/>
      <dgm:spPr>
        <a:solidFill>
          <a:schemeClr val="accent2">
            <a:lumMod val="40000"/>
            <a:lumOff val="60000"/>
          </a:schemeClr>
        </a:solidFill>
      </dgm:spPr>
      <dgm:t>
        <a:bodyPr/>
        <a:lstStyle/>
        <a:p>
          <a:r>
            <a:rPr lang="en-US" b="0" i="0" dirty="0" smtClean="0"/>
            <a:t>Design LSTM and RNN architectures for stock price prediction.</a:t>
          </a:r>
          <a:endParaRPr lang="en-US" dirty="0"/>
        </a:p>
      </dgm:t>
    </dgm:pt>
    <dgm:pt modelId="{00A0A52F-F179-4468-9E19-04D2B45C57B4}" type="parTrans" cxnId="{5D462F3B-C0FF-4272-8F4E-E1D36A25D704}">
      <dgm:prSet/>
      <dgm:spPr/>
      <dgm:t>
        <a:bodyPr/>
        <a:lstStyle/>
        <a:p>
          <a:endParaRPr lang="en-US"/>
        </a:p>
      </dgm:t>
    </dgm:pt>
    <dgm:pt modelId="{A04571FE-8C5B-40C2-B452-B9F03D57D9F1}" type="sibTrans" cxnId="{5D462F3B-C0FF-4272-8F4E-E1D36A25D704}">
      <dgm:prSet/>
      <dgm:spPr/>
      <dgm:t>
        <a:bodyPr/>
        <a:lstStyle/>
        <a:p>
          <a:endParaRPr lang="en-US"/>
        </a:p>
      </dgm:t>
    </dgm:pt>
    <dgm:pt modelId="{4069CC22-7CAA-40F9-99F7-5D44F80674E7}">
      <dgm:prSet phldrT="[Text]"/>
      <dgm:spPr>
        <a:solidFill>
          <a:schemeClr val="accent2">
            <a:lumMod val="60000"/>
            <a:lumOff val="40000"/>
          </a:schemeClr>
        </a:solidFill>
      </dgm:spPr>
      <dgm:t>
        <a:bodyPr/>
        <a:lstStyle/>
        <a:p>
          <a:r>
            <a:rPr lang="en-US" b="0" i="0" dirty="0" smtClean="0">
              <a:solidFill>
                <a:schemeClr val="tx1"/>
              </a:solidFill>
            </a:rPr>
            <a:t>Define input layers to receive sequential data.</a:t>
          </a:r>
          <a:endParaRPr lang="en-US" dirty="0">
            <a:solidFill>
              <a:schemeClr val="tx1"/>
            </a:solidFill>
          </a:endParaRPr>
        </a:p>
      </dgm:t>
    </dgm:pt>
    <dgm:pt modelId="{55251C93-0210-4C00-9B5C-A60C3AD31826}" type="parTrans" cxnId="{843B505B-C3FA-4C37-AD99-260F6372B20B}">
      <dgm:prSet/>
      <dgm:spPr/>
      <dgm:t>
        <a:bodyPr/>
        <a:lstStyle/>
        <a:p>
          <a:endParaRPr lang="en-US"/>
        </a:p>
      </dgm:t>
    </dgm:pt>
    <dgm:pt modelId="{90AD0BE0-5863-4630-BE6F-B1CD9763CF44}" type="sibTrans" cxnId="{843B505B-C3FA-4C37-AD99-260F6372B20B}">
      <dgm:prSet/>
      <dgm:spPr/>
      <dgm:t>
        <a:bodyPr/>
        <a:lstStyle/>
        <a:p>
          <a:endParaRPr lang="en-US"/>
        </a:p>
      </dgm:t>
    </dgm:pt>
    <dgm:pt modelId="{8AFD5074-784D-4A3F-AEED-BA8F24A39957}">
      <dgm:prSet phldrT="[Text]"/>
      <dgm:spPr>
        <a:solidFill>
          <a:schemeClr val="accent2">
            <a:lumMod val="60000"/>
            <a:lumOff val="40000"/>
          </a:schemeClr>
        </a:solidFill>
      </dgm:spPr>
      <dgm:t>
        <a:bodyPr/>
        <a:lstStyle/>
        <a:p>
          <a:r>
            <a:rPr lang="en-US" b="0" i="0" dirty="0" smtClean="0">
              <a:solidFill>
                <a:schemeClr val="tx1"/>
              </a:solidFill>
            </a:rPr>
            <a:t>Set up output layers to generate predictions.</a:t>
          </a:r>
          <a:endParaRPr lang="en-US" dirty="0">
            <a:solidFill>
              <a:schemeClr val="tx1"/>
            </a:solidFill>
          </a:endParaRPr>
        </a:p>
      </dgm:t>
    </dgm:pt>
    <dgm:pt modelId="{0AC74B9F-FA03-4127-951D-83059AE0159E}" type="parTrans" cxnId="{CAEBA939-76F4-4636-8818-F6FBCBCE5D16}">
      <dgm:prSet/>
      <dgm:spPr/>
      <dgm:t>
        <a:bodyPr/>
        <a:lstStyle/>
        <a:p>
          <a:endParaRPr lang="en-US"/>
        </a:p>
      </dgm:t>
    </dgm:pt>
    <dgm:pt modelId="{A79403D4-C8D4-4273-BA93-FC259934F859}" type="sibTrans" cxnId="{CAEBA939-76F4-4636-8818-F6FBCBCE5D16}">
      <dgm:prSet/>
      <dgm:spPr/>
      <dgm:t>
        <a:bodyPr/>
        <a:lstStyle/>
        <a:p>
          <a:endParaRPr lang="en-US"/>
        </a:p>
      </dgm:t>
    </dgm:pt>
    <dgm:pt modelId="{6F65F96E-1881-46C8-98EC-0CA6916D2E0A}">
      <dgm:prSet phldrT="[Text]"/>
      <dgm:spPr>
        <a:solidFill>
          <a:schemeClr val="accent2">
            <a:lumMod val="40000"/>
            <a:lumOff val="60000"/>
          </a:schemeClr>
        </a:solidFill>
      </dgm:spPr>
      <dgm:t>
        <a:bodyPr/>
        <a:lstStyle/>
        <a:p>
          <a:r>
            <a:rPr lang="en-US" b="0" i="0" dirty="0" smtClean="0"/>
            <a:t>Configure LSTM and RNN layers with appropriate parameters (e.g., number of units, activation functions, dropout rates).</a:t>
          </a:r>
          <a:endParaRPr lang="en-US" dirty="0"/>
        </a:p>
      </dgm:t>
    </dgm:pt>
    <dgm:pt modelId="{1BB908A6-2A07-4BA7-BE17-CF976494BFD6}" type="parTrans" cxnId="{12C9F558-F763-4519-8460-1B6169922FEA}">
      <dgm:prSet/>
      <dgm:spPr/>
      <dgm:t>
        <a:bodyPr/>
        <a:lstStyle/>
        <a:p>
          <a:endParaRPr lang="en-US"/>
        </a:p>
      </dgm:t>
    </dgm:pt>
    <dgm:pt modelId="{BB0827AD-DCB7-4145-B2E9-28F4DFF54CF1}" type="sibTrans" cxnId="{12C9F558-F763-4519-8460-1B6169922FEA}">
      <dgm:prSet/>
      <dgm:spPr/>
      <dgm:t>
        <a:bodyPr/>
        <a:lstStyle/>
        <a:p>
          <a:endParaRPr lang="en-US"/>
        </a:p>
      </dgm:t>
    </dgm:pt>
    <dgm:pt modelId="{97A8F3C1-A91C-4B09-AAFC-67F0B3F17C4D}">
      <dgm:prSet phldrT="[Text]"/>
      <dgm:spPr>
        <a:solidFill>
          <a:schemeClr val="accent2">
            <a:lumMod val="60000"/>
            <a:lumOff val="40000"/>
          </a:schemeClr>
        </a:solidFill>
      </dgm:spPr>
      <dgm:t>
        <a:bodyPr/>
        <a:lstStyle/>
        <a:p>
          <a:r>
            <a:rPr lang="en-US" b="0" i="0" dirty="0" smtClean="0">
              <a:solidFill>
                <a:schemeClr val="tx1"/>
              </a:solidFill>
            </a:rPr>
            <a:t>Compile the model with suitable loss functions, optimizers, and evaluation metrics.</a:t>
          </a:r>
          <a:endParaRPr lang="en-US" dirty="0">
            <a:solidFill>
              <a:schemeClr val="tx1"/>
            </a:solidFill>
          </a:endParaRPr>
        </a:p>
      </dgm:t>
    </dgm:pt>
    <dgm:pt modelId="{5A5E49B5-9C95-4BA6-8348-DE580AA2E6DF}" type="parTrans" cxnId="{FB09E951-0C53-4AA7-81E2-D53A8DC786F3}">
      <dgm:prSet/>
      <dgm:spPr/>
      <dgm:t>
        <a:bodyPr/>
        <a:lstStyle/>
        <a:p>
          <a:endParaRPr lang="en-US"/>
        </a:p>
      </dgm:t>
    </dgm:pt>
    <dgm:pt modelId="{FFC5B476-935C-4A50-B5C0-D0694956B350}" type="sibTrans" cxnId="{FB09E951-0C53-4AA7-81E2-D53A8DC786F3}">
      <dgm:prSet/>
      <dgm:spPr/>
      <dgm:t>
        <a:bodyPr/>
        <a:lstStyle/>
        <a:p>
          <a:endParaRPr lang="en-US"/>
        </a:p>
      </dgm:t>
    </dgm:pt>
    <dgm:pt modelId="{BAECE233-4F3F-47A1-82FB-482FFB22F48F}">
      <dgm:prSet phldrT="[Text]"/>
      <dgm:spPr>
        <a:solidFill>
          <a:schemeClr val="accent2">
            <a:lumMod val="60000"/>
            <a:lumOff val="40000"/>
          </a:schemeClr>
        </a:solidFill>
      </dgm:spPr>
      <dgm:t>
        <a:bodyPr/>
        <a:lstStyle/>
        <a:p>
          <a:r>
            <a:rPr lang="en-US" b="0" i="0" dirty="0" smtClean="0">
              <a:solidFill>
                <a:schemeClr val="tx1"/>
              </a:solidFill>
            </a:rPr>
            <a:t>Train the model on historical stock price data.</a:t>
          </a:r>
          <a:endParaRPr lang="en-US" dirty="0">
            <a:solidFill>
              <a:schemeClr val="tx1"/>
            </a:solidFill>
          </a:endParaRPr>
        </a:p>
      </dgm:t>
    </dgm:pt>
    <dgm:pt modelId="{3D7FA49F-AAE0-4CE3-9F35-74A12089BE11}" type="parTrans" cxnId="{3D42F195-476F-4661-B1D6-B2FD0098884D}">
      <dgm:prSet/>
      <dgm:spPr/>
      <dgm:t>
        <a:bodyPr/>
        <a:lstStyle/>
        <a:p>
          <a:endParaRPr lang="en-US"/>
        </a:p>
      </dgm:t>
    </dgm:pt>
    <dgm:pt modelId="{300D3F41-9D26-46B7-A2DC-DBDF3F6D2FC4}" type="sibTrans" cxnId="{3D42F195-476F-4661-B1D6-B2FD0098884D}">
      <dgm:prSet/>
      <dgm:spPr/>
      <dgm:t>
        <a:bodyPr/>
        <a:lstStyle/>
        <a:p>
          <a:endParaRPr lang="en-US"/>
        </a:p>
      </dgm:t>
    </dgm:pt>
    <dgm:pt modelId="{5AE9A5DA-F2C1-45D3-8957-6895E6C0BD3F}">
      <dgm:prSet phldrT="[Text]"/>
      <dgm:spPr>
        <a:solidFill>
          <a:schemeClr val="accent2">
            <a:lumMod val="40000"/>
            <a:lumOff val="60000"/>
          </a:schemeClr>
        </a:solidFill>
      </dgm:spPr>
      <dgm:t>
        <a:bodyPr/>
        <a:lstStyle/>
        <a:p>
          <a:r>
            <a:rPr lang="en-US" b="0" i="0" dirty="0" smtClean="0"/>
            <a:t>Evaluate the model's performance using validation datasets.</a:t>
          </a:r>
          <a:endParaRPr lang="en-US" dirty="0"/>
        </a:p>
      </dgm:t>
    </dgm:pt>
    <dgm:pt modelId="{E4C15876-CE4F-48DE-A2AA-1E99E6A73765}" type="parTrans" cxnId="{AB5FE735-0DC7-4F15-93DB-353633C70752}">
      <dgm:prSet/>
      <dgm:spPr/>
      <dgm:t>
        <a:bodyPr/>
        <a:lstStyle/>
        <a:p>
          <a:endParaRPr lang="en-US"/>
        </a:p>
      </dgm:t>
    </dgm:pt>
    <dgm:pt modelId="{38A506F7-0412-4094-A78F-25830F6BBFBC}" type="sibTrans" cxnId="{AB5FE735-0DC7-4F15-93DB-353633C70752}">
      <dgm:prSet/>
      <dgm:spPr/>
      <dgm:t>
        <a:bodyPr/>
        <a:lstStyle/>
        <a:p>
          <a:endParaRPr lang="en-US"/>
        </a:p>
      </dgm:t>
    </dgm:pt>
    <dgm:pt modelId="{D62BD1EC-E1A5-4723-A689-037322BD6855}">
      <dgm:prSet phldrT="[Text]"/>
      <dgm:spPr>
        <a:solidFill>
          <a:schemeClr val="accent2">
            <a:lumMod val="60000"/>
            <a:lumOff val="40000"/>
          </a:schemeClr>
        </a:solidFill>
      </dgm:spPr>
      <dgm:t>
        <a:bodyPr/>
        <a:lstStyle/>
        <a:p>
          <a:r>
            <a:rPr lang="en-US" b="0" i="0" dirty="0" smtClean="0">
              <a:solidFill>
                <a:schemeClr val="tx1"/>
              </a:solidFill>
            </a:rPr>
            <a:t>Adjust parameters and architecture as needed for better performance.</a:t>
          </a:r>
          <a:endParaRPr lang="en-US" dirty="0">
            <a:solidFill>
              <a:schemeClr val="tx1"/>
            </a:solidFill>
          </a:endParaRPr>
        </a:p>
      </dgm:t>
    </dgm:pt>
    <dgm:pt modelId="{07BC136D-0402-44F3-B127-993104BC2A33}" type="parTrans" cxnId="{8A7150C5-7F86-4315-830E-895A5C89D3D4}">
      <dgm:prSet/>
      <dgm:spPr/>
      <dgm:t>
        <a:bodyPr/>
        <a:lstStyle/>
        <a:p>
          <a:endParaRPr lang="en-US"/>
        </a:p>
      </dgm:t>
    </dgm:pt>
    <dgm:pt modelId="{BB2346FE-25B9-409F-A9AE-0A8E8C19D00D}" type="sibTrans" cxnId="{8A7150C5-7F86-4315-830E-895A5C89D3D4}">
      <dgm:prSet/>
      <dgm:spPr/>
      <dgm:t>
        <a:bodyPr/>
        <a:lstStyle/>
        <a:p>
          <a:endParaRPr lang="en-US"/>
        </a:p>
      </dgm:t>
    </dgm:pt>
    <dgm:pt modelId="{0FF168C5-13C5-4F86-8C3C-D58027544358}">
      <dgm:prSet phldrT="[Text]"/>
      <dgm:spPr>
        <a:solidFill>
          <a:schemeClr val="accent2">
            <a:lumMod val="60000"/>
            <a:lumOff val="40000"/>
          </a:schemeClr>
        </a:solidFill>
      </dgm:spPr>
      <dgm:t>
        <a:bodyPr/>
        <a:lstStyle/>
        <a:p>
          <a:r>
            <a:rPr lang="en-US" b="0" i="0" dirty="0" smtClean="0">
              <a:solidFill>
                <a:schemeClr val="tx1"/>
              </a:solidFill>
            </a:rPr>
            <a:t>Repeat training and evaluation until satisfactory results are achieved.</a:t>
          </a:r>
          <a:endParaRPr lang="en-US" dirty="0">
            <a:solidFill>
              <a:schemeClr val="tx1"/>
            </a:solidFill>
          </a:endParaRPr>
        </a:p>
      </dgm:t>
    </dgm:pt>
    <dgm:pt modelId="{772D7C42-B07B-4E22-9C10-D4F62E274330}" type="parTrans" cxnId="{C939F9CA-B3CD-4B66-9995-64EDA166212B}">
      <dgm:prSet/>
      <dgm:spPr/>
      <dgm:t>
        <a:bodyPr/>
        <a:lstStyle/>
        <a:p>
          <a:endParaRPr lang="en-US"/>
        </a:p>
      </dgm:t>
    </dgm:pt>
    <dgm:pt modelId="{D9F567EB-8D76-421B-9CF5-FA1F37BC5DE2}" type="sibTrans" cxnId="{C939F9CA-B3CD-4B66-9995-64EDA166212B}">
      <dgm:prSet/>
      <dgm:spPr/>
      <dgm:t>
        <a:bodyPr/>
        <a:lstStyle/>
        <a:p>
          <a:endParaRPr lang="en-US"/>
        </a:p>
      </dgm:t>
    </dgm:pt>
    <dgm:pt modelId="{85F6C0BA-455A-44CC-B1A1-C7AD9171EBEC}" type="pres">
      <dgm:prSet presAssocID="{586E648C-382C-41BB-87C6-6481A32BCA04}" presName="theList" presStyleCnt="0">
        <dgm:presLayoutVars>
          <dgm:dir/>
          <dgm:animLvl val="lvl"/>
          <dgm:resizeHandles val="exact"/>
        </dgm:presLayoutVars>
      </dgm:prSet>
      <dgm:spPr/>
    </dgm:pt>
    <dgm:pt modelId="{77F7508A-1651-463F-AA64-A932BCF1EB12}" type="pres">
      <dgm:prSet presAssocID="{0F4CA0D2-2D3D-40E8-AECF-611403B25E38}" presName="compNode" presStyleCnt="0"/>
      <dgm:spPr/>
    </dgm:pt>
    <dgm:pt modelId="{F34D3D4D-53B3-4D3B-B14A-70486FDCD8AA}" type="pres">
      <dgm:prSet presAssocID="{0F4CA0D2-2D3D-40E8-AECF-611403B25E38}" presName="aNode" presStyleLbl="bgShp" presStyleIdx="0" presStyleCnt="3"/>
      <dgm:spPr/>
      <dgm:t>
        <a:bodyPr/>
        <a:lstStyle/>
        <a:p>
          <a:endParaRPr lang="en-US"/>
        </a:p>
      </dgm:t>
    </dgm:pt>
    <dgm:pt modelId="{12019A1F-4E5E-49BF-8C31-D92E5280B91E}" type="pres">
      <dgm:prSet presAssocID="{0F4CA0D2-2D3D-40E8-AECF-611403B25E38}" presName="textNode" presStyleLbl="bgShp" presStyleIdx="0" presStyleCnt="3"/>
      <dgm:spPr/>
      <dgm:t>
        <a:bodyPr/>
        <a:lstStyle/>
        <a:p>
          <a:endParaRPr lang="en-US"/>
        </a:p>
      </dgm:t>
    </dgm:pt>
    <dgm:pt modelId="{7826A802-1627-4E62-9B02-36CA86D87504}" type="pres">
      <dgm:prSet presAssocID="{0F4CA0D2-2D3D-40E8-AECF-611403B25E38}" presName="compChildNode" presStyleCnt="0"/>
      <dgm:spPr/>
    </dgm:pt>
    <dgm:pt modelId="{424A1D0E-CBA4-4861-86DA-0B24B7301502}" type="pres">
      <dgm:prSet presAssocID="{0F4CA0D2-2D3D-40E8-AECF-611403B25E38}" presName="theInnerList" presStyleCnt="0"/>
      <dgm:spPr/>
    </dgm:pt>
    <dgm:pt modelId="{E7541356-A351-4966-B862-94C70F26BDCC}" type="pres">
      <dgm:prSet presAssocID="{4069CC22-7CAA-40F9-99F7-5D44F80674E7}" presName="childNode" presStyleLbl="node1" presStyleIdx="0" presStyleCnt="6">
        <dgm:presLayoutVars>
          <dgm:bulletEnabled val="1"/>
        </dgm:presLayoutVars>
      </dgm:prSet>
      <dgm:spPr/>
      <dgm:t>
        <a:bodyPr/>
        <a:lstStyle/>
        <a:p>
          <a:endParaRPr lang="en-US"/>
        </a:p>
      </dgm:t>
    </dgm:pt>
    <dgm:pt modelId="{F09EE06E-1975-4F32-8518-BC4283384FD5}" type="pres">
      <dgm:prSet presAssocID="{4069CC22-7CAA-40F9-99F7-5D44F80674E7}" presName="aSpace2" presStyleCnt="0"/>
      <dgm:spPr/>
    </dgm:pt>
    <dgm:pt modelId="{A2ED0489-AAED-43DA-84AE-C7F9B55192F1}" type="pres">
      <dgm:prSet presAssocID="{8AFD5074-784D-4A3F-AEED-BA8F24A39957}" presName="childNode" presStyleLbl="node1" presStyleIdx="1" presStyleCnt="6">
        <dgm:presLayoutVars>
          <dgm:bulletEnabled val="1"/>
        </dgm:presLayoutVars>
      </dgm:prSet>
      <dgm:spPr/>
      <dgm:t>
        <a:bodyPr/>
        <a:lstStyle/>
        <a:p>
          <a:endParaRPr lang="en-US"/>
        </a:p>
      </dgm:t>
    </dgm:pt>
    <dgm:pt modelId="{6125873A-E274-46F8-BAC6-7BCF6ADC69FA}" type="pres">
      <dgm:prSet presAssocID="{0F4CA0D2-2D3D-40E8-AECF-611403B25E38}" presName="aSpace" presStyleCnt="0"/>
      <dgm:spPr/>
    </dgm:pt>
    <dgm:pt modelId="{107A72FA-0BD8-4F32-8E06-D7E599094C80}" type="pres">
      <dgm:prSet presAssocID="{6F65F96E-1881-46C8-98EC-0CA6916D2E0A}" presName="compNode" presStyleCnt="0"/>
      <dgm:spPr/>
    </dgm:pt>
    <dgm:pt modelId="{784FA589-E4CE-4DCB-A274-909FDCFABB28}" type="pres">
      <dgm:prSet presAssocID="{6F65F96E-1881-46C8-98EC-0CA6916D2E0A}" presName="aNode" presStyleLbl="bgShp" presStyleIdx="1" presStyleCnt="3"/>
      <dgm:spPr/>
      <dgm:t>
        <a:bodyPr/>
        <a:lstStyle/>
        <a:p>
          <a:endParaRPr lang="en-US"/>
        </a:p>
      </dgm:t>
    </dgm:pt>
    <dgm:pt modelId="{E98F6321-9EE5-4C23-9204-3E62129A6139}" type="pres">
      <dgm:prSet presAssocID="{6F65F96E-1881-46C8-98EC-0CA6916D2E0A}" presName="textNode" presStyleLbl="bgShp" presStyleIdx="1" presStyleCnt="3"/>
      <dgm:spPr/>
      <dgm:t>
        <a:bodyPr/>
        <a:lstStyle/>
        <a:p>
          <a:endParaRPr lang="en-US"/>
        </a:p>
      </dgm:t>
    </dgm:pt>
    <dgm:pt modelId="{BF176251-91A7-48C9-A183-55142EFD37E2}" type="pres">
      <dgm:prSet presAssocID="{6F65F96E-1881-46C8-98EC-0CA6916D2E0A}" presName="compChildNode" presStyleCnt="0"/>
      <dgm:spPr/>
    </dgm:pt>
    <dgm:pt modelId="{15C6722C-9B2C-4D3E-BA4B-E1358A0E47EF}" type="pres">
      <dgm:prSet presAssocID="{6F65F96E-1881-46C8-98EC-0CA6916D2E0A}" presName="theInnerList" presStyleCnt="0"/>
      <dgm:spPr/>
    </dgm:pt>
    <dgm:pt modelId="{FA8B6D33-1832-4128-AB55-ABD42ADC1683}" type="pres">
      <dgm:prSet presAssocID="{97A8F3C1-A91C-4B09-AAFC-67F0B3F17C4D}" presName="childNode" presStyleLbl="node1" presStyleIdx="2" presStyleCnt="6">
        <dgm:presLayoutVars>
          <dgm:bulletEnabled val="1"/>
        </dgm:presLayoutVars>
      </dgm:prSet>
      <dgm:spPr/>
      <dgm:t>
        <a:bodyPr/>
        <a:lstStyle/>
        <a:p>
          <a:endParaRPr lang="en-US"/>
        </a:p>
      </dgm:t>
    </dgm:pt>
    <dgm:pt modelId="{DA8BC3B8-CF46-4488-8BCF-A56E0FBAC2C9}" type="pres">
      <dgm:prSet presAssocID="{97A8F3C1-A91C-4B09-AAFC-67F0B3F17C4D}" presName="aSpace2" presStyleCnt="0"/>
      <dgm:spPr/>
    </dgm:pt>
    <dgm:pt modelId="{63080A22-4D58-409A-978A-660F91A0E07A}" type="pres">
      <dgm:prSet presAssocID="{BAECE233-4F3F-47A1-82FB-482FFB22F48F}" presName="childNode" presStyleLbl="node1" presStyleIdx="3" presStyleCnt="6">
        <dgm:presLayoutVars>
          <dgm:bulletEnabled val="1"/>
        </dgm:presLayoutVars>
      </dgm:prSet>
      <dgm:spPr/>
      <dgm:t>
        <a:bodyPr/>
        <a:lstStyle/>
        <a:p>
          <a:endParaRPr lang="en-US"/>
        </a:p>
      </dgm:t>
    </dgm:pt>
    <dgm:pt modelId="{E24859DC-FCA5-470A-ABED-7848AD1B66EF}" type="pres">
      <dgm:prSet presAssocID="{6F65F96E-1881-46C8-98EC-0CA6916D2E0A}" presName="aSpace" presStyleCnt="0"/>
      <dgm:spPr/>
    </dgm:pt>
    <dgm:pt modelId="{6747618C-729B-44EC-8BC5-3C4BB0E69DE0}" type="pres">
      <dgm:prSet presAssocID="{5AE9A5DA-F2C1-45D3-8957-6895E6C0BD3F}" presName="compNode" presStyleCnt="0"/>
      <dgm:spPr/>
    </dgm:pt>
    <dgm:pt modelId="{DF28F78F-408F-488A-AC3E-599DF1483498}" type="pres">
      <dgm:prSet presAssocID="{5AE9A5DA-F2C1-45D3-8957-6895E6C0BD3F}" presName="aNode" presStyleLbl="bgShp" presStyleIdx="2" presStyleCnt="3"/>
      <dgm:spPr/>
      <dgm:t>
        <a:bodyPr/>
        <a:lstStyle/>
        <a:p>
          <a:endParaRPr lang="en-US"/>
        </a:p>
      </dgm:t>
    </dgm:pt>
    <dgm:pt modelId="{4A1A2470-891C-4CEF-B2FB-D2E2D363491F}" type="pres">
      <dgm:prSet presAssocID="{5AE9A5DA-F2C1-45D3-8957-6895E6C0BD3F}" presName="textNode" presStyleLbl="bgShp" presStyleIdx="2" presStyleCnt="3"/>
      <dgm:spPr/>
      <dgm:t>
        <a:bodyPr/>
        <a:lstStyle/>
        <a:p>
          <a:endParaRPr lang="en-US"/>
        </a:p>
      </dgm:t>
    </dgm:pt>
    <dgm:pt modelId="{0109FD6D-3516-431C-A901-5584600C6227}" type="pres">
      <dgm:prSet presAssocID="{5AE9A5DA-F2C1-45D3-8957-6895E6C0BD3F}" presName="compChildNode" presStyleCnt="0"/>
      <dgm:spPr/>
    </dgm:pt>
    <dgm:pt modelId="{87937D14-836F-45AD-8891-ED5CB0C5BD0E}" type="pres">
      <dgm:prSet presAssocID="{5AE9A5DA-F2C1-45D3-8957-6895E6C0BD3F}" presName="theInnerList" presStyleCnt="0"/>
      <dgm:spPr/>
    </dgm:pt>
    <dgm:pt modelId="{94236597-763F-4FC4-B1B9-30800C01210F}" type="pres">
      <dgm:prSet presAssocID="{D62BD1EC-E1A5-4723-A689-037322BD6855}" presName="childNode" presStyleLbl="node1" presStyleIdx="4" presStyleCnt="6">
        <dgm:presLayoutVars>
          <dgm:bulletEnabled val="1"/>
        </dgm:presLayoutVars>
      </dgm:prSet>
      <dgm:spPr/>
      <dgm:t>
        <a:bodyPr/>
        <a:lstStyle/>
        <a:p>
          <a:endParaRPr lang="en-US"/>
        </a:p>
      </dgm:t>
    </dgm:pt>
    <dgm:pt modelId="{FACDF22D-152E-4C57-B8BF-AE2F670F3F1B}" type="pres">
      <dgm:prSet presAssocID="{D62BD1EC-E1A5-4723-A689-037322BD6855}" presName="aSpace2" presStyleCnt="0"/>
      <dgm:spPr/>
    </dgm:pt>
    <dgm:pt modelId="{61C2B783-81F8-4F5B-9337-ED8CD17CAEF1}" type="pres">
      <dgm:prSet presAssocID="{0FF168C5-13C5-4F86-8C3C-D58027544358}" presName="childNode" presStyleLbl="node1" presStyleIdx="5" presStyleCnt="6">
        <dgm:presLayoutVars>
          <dgm:bulletEnabled val="1"/>
        </dgm:presLayoutVars>
      </dgm:prSet>
      <dgm:spPr/>
      <dgm:t>
        <a:bodyPr/>
        <a:lstStyle/>
        <a:p>
          <a:endParaRPr lang="en-US"/>
        </a:p>
      </dgm:t>
    </dgm:pt>
  </dgm:ptLst>
  <dgm:cxnLst>
    <dgm:cxn modelId="{40326D71-79F1-4DAC-8F1E-F47D38A755E5}" type="presOf" srcId="{0F4CA0D2-2D3D-40E8-AECF-611403B25E38}" destId="{F34D3D4D-53B3-4D3B-B14A-70486FDCD8AA}" srcOrd="0" destOrd="0" presId="urn:microsoft.com/office/officeart/2005/8/layout/lProcess2"/>
    <dgm:cxn modelId="{843B505B-C3FA-4C37-AD99-260F6372B20B}" srcId="{0F4CA0D2-2D3D-40E8-AECF-611403B25E38}" destId="{4069CC22-7CAA-40F9-99F7-5D44F80674E7}" srcOrd="0" destOrd="0" parTransId="{55251C93-0210-4C00-9B5C-A60C3AD31826}" sibTransId="{90AD0BE0-5863-4630-BE6F-B1CD9763CF44}"/>
    <dgm:cxn modelId="{CAEBA939-76F4-4636-8818-F6FBCBCE5D16}" srcId="{0F4CA0D2-2D3D-40E8-AECF-611403B25E38}" destId="{8AFD5074-784D-4A3F-AEED-BA8F24A39957}" srcOrd="1" destOrd="0" parTransId="{0AC74B9F-FA03-4127-951D-83059AE0159E}" sibTransId="{A79403D4-C8D4-4273-BA93-FC259934F859}"/>
    <dgm:cxn modelId="{25C3BA4A-D7A3-426D-BE88-2673B83B17CB}" type="presOf" srcId="{6F65F96E-1881-46C8-98EC-0CA6916D2E0A}" destId="{E98F6321-9EE5-4C23-9204-3E62129A6139}" srcOrd="1" destOrd="0" presId="urn:microsoft.com/office/officeart/2005/8/layout/lProcess2"/>
    <dgm:cxn modelId="{C71E4E98-D4F7-4D80-9FBD-878671740EEC}" type="presOf" srcId="{586E648C-382C-41BB-87C6-6481A32BCA04}" destId="{85F6C0BA-455A-44CC-B1A1-C7AD9171EBEC}" srcOrd="0" destOrd="0" presId="urn:microsoft.com/office/officeart/2005/8/layout/lProcess2"/>
    <dgm:cxn modelId="{5D462F3B-C0FF-4272-8F4E-E1D36A25D704}" srcId="{586E648C-382C-41BB-87C6-6481A32BCA04}" destId="{0F4CA0D2-2D3D-40E8-AECF-611403B25E38}" srcOrd="0" destOrd="0" parTransId="{00A0A52F-F179-4468-9E19-04D2B45C57B4}" sibTransId="{A04571FE-8C5B-40C2-B452-B9F03D57D9F1}"/>
    <dgm:cxn modelId="{0D64A567-1AF5-4F9C-A82E-44C4F65A2042}" type="presOf" srcId="{D62BD1EC-E1A5-4723-A689-037322BD6855}" destId="{94236597-763F-4FC4-B1B9-30800C01210F}" srcOrd="0" destOrd="0" presId="urn:microsoft.com/office/officeart/2005/8/layout/lProcess2"/>
    <dgm:cxn modelId="{C939F9CA-B3CD-4B66-9995-64EDA166212B}" srcId="{5AE9A5DA-F2C1-45D3-8957-6895E6C0BD3F}" destId="{0FF168C5-13C5-4F86-8C3C-D58027544358}" srcOrd="1" destOrd="0" parTransId="{772D7C42-B07B-4E22-9C10-D4F62E274330}" sibTransId="{D9F567EB-8D76-421B-9CF5-FA1F37BC5DE2}"/>
    <dgm:cxn modelId="{154D1936-26AC-4316-A316-25A533DBBFAF}" type="presOf" srcId="{BAECE233-4F3F-47A1-82FB-482FFB22F48F}" destId="{63080A22-4D58-409A-978A-660F91A0E07A}" srcOrd="0" destOrd="0" presId="urn:microsoft.com/office/officeart/2005/8/layout/lProcess2"/>
    <dgm:cxn modelId="{1310226D-4C2A-472E-BBB0-04E1C9147A57}" type="presOf" srcId="{97A8F3C1-A91C-4B09-AAFC-67F0B3F17C4D}" destId="{FA8B6D33-1832-4128-AB55-ABD42ADC1683}" srcOrd="0" destOrd="0" presId="urn:microsoft.com/office/officeart/2005/8/layout/lProcess2"/>
    <dgm:cxn modelId="{AB5FE735-0DC7-4F15-93DB-353633C70752}" srcId="{586E648C-382C-41BB-87C6-6481A32BCA04}" destId="{5AE9A5DA-F2C1-45D3-8957-6895E6C0BD3F}" srcOrd="2" destOrd="0" parTransId="{E4C15876-CE4F-48DE-A2AA-1E99E6A73765}" sibTransId="{38A506F7-0412-4094-A78F-25830F6BBFBC}"/>
    <dgm:cxn modelId="{82CFA073-2E75-45BC-BBCB-496F33E47BDD}" type="presOf" srcId="{6F65F96E-1881-46C8-98EC-0CA6916D2E0A}" destId="{784FA589-E4CE-4DCB-A274-909FDCFABB28}" srcOrd="0" destOrd="0" presId="urn:microsoft.com/office/officeart/2005/8/layout/lProcess2"/>
    <dgm:cxn modelId="{1F63E6BF-4FD9-4070-BF41-1B726D374BBF}" type="presOf" srcId="{5AE9A5DA-F2C1-45D3-8957-6895E6C0BD3F}" destId="{DF28F78F-408F-488A-AC3E-599DF1483498}" srcOrd="0" destOrd="0" presId="urn:microsoft.com/office/officeart/2005/8/layout/lProcess2"/>
    <dgm:cxn modelId="{437B2AE3-8BDE-495D-8A73-362A7721F1BE}" type="presOf" srcId="{5AE9A5DA-F2C1-45D3-8957-6895E6C0BD3F}" destId="{4A1A2470-891C-4CEF-B2FB-D2E2D363491F}" srcOrd="1" destOrd="0" presId="urn:microsoft.com/office/officeart/2005/8/layout/lProcess2"/>
    <dgm:cxn modelId="{14B42824-BA18-422A-BFD5-311FDB2E24DC}" type="presOf" srcId="{0F4CA0D2-2D3D-40E8-AECF-611403B25E38}" destId="{12019A1F-4E5E-49BF-8C31-D92E5280B91E}" srcOrd="1" destOrd="0" presId="urn:microsoft.com/office/officeart/2005/8/layout/lProcess2"/>
    <dgm:cxn modelId="{FB09E951-0C53-4AA7-81E2-D53A8DC786F3}" srcId="{6F65F96E-1881-46C8-98EC-0CA6916D2E0A}" destId="{97A8F3C1-A91C-4B09-AAFC-67F0B3F17C4D}" srcOrd="0" destOrd="0" parTransId="{5A5E49B5-9C95-4BA6-8348-DE580AA2E6DF}" sibTransId="{FFC5B476-935C-4A50-B5C0-D0694956B350}"/>
    <dgm:cxn modelId="{3D42F195-476F-4661-B1D6-B2FD0098884D}" srcId="{6F65F96E-1881-46C8-98EC-0CA6916D2E0A}" destId="{BAECE233-4F3F-47A1-82FB-482FFB22F48F}" srcOrd="1" destOrd="0" parTransId="{3D7FA49F-AAE0-4CE3-9F35-74A12089BE11}" sibTransId="{300D3F41-9D26-46B7-A2DC-DBDF3F6D2FC4}"/>
    <dgm:cxn modelId="{F9C76389-17F6-4F0C-9986-2102BEB7140F}" type="presOf" srcId="{8AFD5074-784D-4A3F-AEED-BA8F24A39957}" destId="{A2ED0489-AAED-43DA-84AE-C7F9B55192F1}" srcOrd="0" destOrd="0" presId="urn:microsoft.com/office/officeart/2005/8/layout/lProcess2"/>
    <dgm:cxn modelId="{8A7150C5-7F86-4315-830E-895A5C89D3D4}" srcId="{5AE9A5DA-F2C1-45D3-8957-6895E6C0BD3F}" destId="{D62BD1EC-E1A5-4723-A689-037322BD6855}" srcOrd="0" destOrd="0" parTransId="{07BC136D-0402-44F3-B127-993104BC2A33}" sibTransId="{BB2346FE-25B9-409F-A9AE-0A8E8C19D00D}"/>
    <dgm:cxn modelId="{418970D8-7645-4EE9-9279-5D41CFCCAFA1}" type="presOf" srcId="{0FF168C5-13C5-4F86-8C3C-D58027544358}" destId="{61C2B783-81F8-4F5B-9337-ED8CD17CAEF1}" srcOrd="0" destOrd="0" presId="urn:microsoft.com/office/officeart/2005/8/layout/lProcess2"/>
    <dgm:cxn modelId="{775054EA-5E15-4903-848F-9260175DDC8C}" type="presOf" srcId="{4069CC22-7CAA-40F9-99F7-5D44F80674E7}" destId="{E7541356-A351-4966-B862-94C70F26BDCC}" srcOrd="0" destOrd="0" presId="urn:microsoft.com/office/officeart/2005/8/layout/lProcess2"/>
    <dgm:cxn modelId="{12C9F558-F763-4519-8460-1B6169922FEA}" srcId="{586E648C-382C-41BB-87C6-6481A32BCA04}" destId="{6F65F96E-1881-46C8-98EC-0CA6916D2E0A}" srcOrd="1" destOrd="0" parTransId="{1BB908A6-2A07-4BA7-BE17-CF976494BFD6}" sibTransId="{BB0827AD-DCB7-4145-B2E9-28F4DFF54CF1}"/>
    <dgm:cxn modelId="{6592F3ED-6506-4253-9EA2-B7B48CEC9F42}" type="presParOf" srcId="{85F6C0BA-455A-44CC-B1A1-C7AD9171EBEC}" destId="{77F7508A-1651-463F-AA64-A932BCF1EB12}" srcOrd="0" destOrd="0" presId="urn:microsoft.com/office/officeart/2005/8/layout/lProcess2"/>
    <dgm:cxn modelId="{C9ECDB9C-140E-4E46-A701-7C4E61432786}" type="presParOf" srcId="{77F7508A-1651-463F-AA64-A932BCF1EB12}" destId="{F34D3D4D-53B3-4D3B-B14A-70486FDCD8AA}" srcOrd="0" destOrd="0" presId="urn:microsoft.com/office/officeart/2005/8/layout/lProcess2"/>
    <dgm:cxn modelId="{01B1A7B7-59B1-4960-9F53-E9D69B151388}" type="presParOf" srcId="{77F7508A-1651-463F-AA64-A932BCF1EB12}" destId="{12019A1F-4E5E-49BF-8C31-D92E5280B91E}" srcOrd="1" destOrd="0" presId="urn:microsoft.com/office/officeart/2005/8/layout/lProcess2"/>
    <dgm:cxn modelId="{BB3D40D4-2022-4979-8BE2-39C22DE26AAB}" type="presParOf" srcId="{77F7508A-1651-463F-AA64-A932BCF1EB12}" destId="{7826A802-1627-4E62-9B02-36CA86D87504}" srcOrd="2" destOrd="0" presId="urn:microsoft.com/office/officeart/2005/8/layout/lProcess2"/>
    <dgm:cxn modelId="{6C97EF31-D813-4F32-86DA-8F9A0BE0D8F4}" type="presParOf" srcId="{7826A802-1627-4E62-9B02-36CA86D87504}" destId="{424A1D0E-CBA4-4861-86DA-0B24B7301502}" srcOrd="0" destOrd="0" presId="urn:microsoft.com/office/officeart/2005/8/layout/lProcess2"/>
    <dgm:cxn modelId="{929FCF64-EAB0-4A2D-B319-F1E7960B7C69}" type="presParOf" srcId="{424A1D0E-CBA4-4861-86DA-0B24B7301502}" destId="{E7541356-A351-4966-B862-94C70F26BDCC}" srcOrd="0" destOrd="0" presId="urn:microsoft.com/office/officeart/2005/8/layout/lProcess2"/>
    <dgm:cxn modelId="{572025DF-0110-4940-975F-282457933264}" type="presParOf" srcId="{424A1D0E-CBA4-4861-86DA-0B24B7301502}" destId="{F09EE06E-1975-4F32-8518-BC4283384FD5}" srcOrd="1" destOrd="0" presId="urn:microsoft.com/office/officeart/2005/8/layout/lProcess2"/>
    <dgm:cxn modelId="{69983C80-7088-4545-8227-BB1C89DAE186}" type="presParOf" srcId="{424A1D0E-CBA4-4861-86DA-0B24B7301502}" destId="{A2ED0489-AAED-43DA-84AE-C7F9B55192F1}" srcOrd="2" destOrd="0" presId="urn:microsoft.com/office/officeart/2005/8/layout/lProcess2"/>
    <dgm:cxn modelId="{05EE85B0-3282-42BB-829D-E9477229EE16}" type="presParOf" srcId="{85F6C0BA-455A-44CC-B1A1-C7AD9171EBEC}" destId="{6125873A-E274-46F8-BAC6-7BCF6ADC69FA}" srcOrd="1" destOrd="0" presId="urn:microsoft.com/office/officeart/2005/8/layout/lProcess2"/>
    <dgm:cxn modelId="{8E243F63-2E7E-4E86-AFA8-864429D9B4AC}" type="presParOf" srcId="{85F6C0BA-455A-44CC-B1A1-C7AD9171EBEC}" destId="{107A72FA-0BD8-4F32-8E06-D7E599094C80}" srcOrd="2" destOrd="0" presId="urn:microsoft.com/office/officeart/2005/8/layout/lProcess2"/>
    <dgm:cxn modelId="{43B93B7B-CDD0-45FF-958A-1FCA186EA8B1}" type="presParOf" srcId="{107A72FA-0BD8-4F32-8E06-D7E599094C80}" destId="{784FA589-E4CE-4DCB-A274-909FDCFABB28}" srcOrd="0" destOrd="0" presId="urn:microsoft.com/office/officeart/2005/8/layout/lProcess2"/>
    <dgm:cxn modelId="{033266BB-CED9-4827-8D07-28EDEA10CD46}" type="presParOf" srcId="{107A72FA-0BD8-4F32-8E06-D7E599094C80}" destId="{E98F6321-9EE5-4C23-9204-3E62129A6139}" srcOrd="1" destOrd="0" presId="urn:microsoft.com/office/officeart/2005/8/layout/lProcess2"/>
    <dgm:cxn modelId="{F53FC690-D19D-44E0-ADED-CA6E805050A8}" type="presParOf" srcId="{107A72FA-0BD8-4F32-8E06-D7E599094C80}" destId="{BF176251-91A7-48C9-A183-55142EFD37E2}" srcOrd="2" destOrd="0" presId="urn:microsoft.com/office/officeart/2005/8/layout/lProcess2"/>
    <dgm:cxn modelId="{0B557A38-FBB2-44D2-A1E9-CB868C93FC80}" type="presParOf" srcId="{BF176251-91A7-48C9-A183-55142EFD37E2}" destId="{15C6722C-9B2C-4D3E-BA4B-E1358A0E47EF}" srcOrd="0" destOrd="0" presId="urn:microsoft.com/office/officeart/2005/8/layout/lProcess2"/>
    <dgm:cxn modelId="{B925CE2F-55FF-495C-A8A5-8268D572939C}" type="presParOf" srcId="{15C6722C-9B2C-4D3E-BA4B-E1358A0E47EF}" destId="{FA8B6D33-1832-4128-AB55-ABD42ADC1683}" srcOrd="0" destOrd="0" presId="urn:microsoft.com/office/officeart/2005/8/layout/lProcess2"/>
    <dgm:cxn modelId="{2BFE7A74-F16A-4DD9-A765-7FE4443EA1DB}" type="presParOf" srcId="{15C6722C-9B2C-4D3E-BA4B-E1358A0E47EF}" destId="{DA8BC3B8-CF46-4488-8BCF-A56E0FBAC2C9}" srcOrd="1" destOrd="0" presId="urn:microsoft.com/office/officeart/2005/8/layout/lProcess2"/>
    <dgm:cxn modelId="{1F65B1AA-2F70-4E56-9697-89E225E7AFFC}" type="presParOf" srcId="{15C6722C-9B2C-4D3E-BA4B-E1358A0E47EF}" destId="{63080A22-4D58-409A-978A-660F91A0E07A}" srcOrd="2" destOrd="0" presId="urn:microsoft.com/office/officeart/2005/8/layout/lProcess2"/>
    <dgm:cxn modelId="{546E71F4-D4E1-4DF3-992A-033F7A145677}" type="presParOf" srcId="{85F6C0BA-455A-44CC-B1A1-C7AD9171EBEC}" destId="{E24859DC-FCA5-470A-ABED-7848AD1B66EF}" srcOrd="3" destOrd="0" presId="urn:microsoft.com/office/officeart/2005/8/layout/lProcess2"/>
    <dgm:cxn modelId="{DF135DB9-5326-4C01-AEFC-7A2C9D7C080D}" type="presParOf" srcId="{85F6C0BA-455A-44CC-B1A1-C7AD9171EBEC}" destId="{6747618C-729B-44EC-8BC5-3C4BB0E69DE0}" srcOrd="4" destOrd="0" presId="urn:microsoft.com/office/officeart/2005/8/layout/lProcess2"/>
    <dgm:cxn modelId="{1BE45A1E-552B-442B-8955-22B3FDA8B498}" type="presParOf" srcId="{6747618C-729B-44EC-8BC5-3C4BB0E69DE0}" destId="{DF28F78F-408F-488A-AC3E-599DF1483498}" srcOrd="0" destOrd="0" presId="urn:microsoft.com/office/officeart/2005/8/layout/lProcess2"/>
    <dgm:cxn modelId="{8529DCCE-ABEC-42DC-A921-CD6175D754B1}" type="presParOf" srcId="{6747618C-729B-44EC-8BC5-3C4BB0E69DE0}" destId="{4A1A2470-891C-4CEF-B2FB-D2E2D363491F}" srcOrd="1" destOrd="0" presId="urn:microsoft.com/office/officeart/2005/8/layout/lProcess2"/>
    <dgm:cxn modelId="{FEDEA5B3-6B15-4071-8216-687B2CF2805A}" type="presParOf" srcId="{6747618C-729B-44EC-8BC5-3C4BB0E69DE0}" destId="{0109FD6D-3516-431C-A901-5584600C6227}" srcOrd="2" destOrd="0" presId="urn:microsoft.com/office/officeart/2005/8/layout/lProcess2"/>
    <dgm:cxn modelId="{C99F269A-08F5-42C3-815B-A9A37834454E}" type="presParOf" srcId="{0109FD6D-3516-431C-A901-5584600C6227}" destId="{87937D14-836F-45AD-8891-ED5CB0C5BD0E}" srcOrd="0" destOrd="0" presId="urn:microsoft.com/office/officeart/2005/8/layout/lProcess2"/>
    <dgm:cxn modelId="{582378BE-D426-4613-BA34-C70E12695FD5}" type="presParOf" srcId="{87937D14-836F-45AD-8891-ED5CB0C5BD0E}" destId="{94236597-763F-4FC4-B1B9-30800C01210F}" srcOrd="0" destOrd="0" presId="urn:microsoft.com/office/officeart/2005/8/layout/lProcess2"/>
    <dgm:cxn modelId="{AC3144BE-E2F2-40CE-A91D-CDC2A0242120}" type="presParOf" srcId="{87937D14-836F-45AD-8891-ED5CB0C5BD0E}" destId="{FACDF22D-152E-4C57-B8BF-AE2F670F3F1B}" srcOrd="1" destOrd="0" presId="urn:microsoft.com/office/officeart/2005/8/layout/lProcess2"/>
    <dgm:cxn modelId="{AFD13B36-ECF3-4D87-AEDB-60E7456F83C2}" type="presParOf" srcId="{87937D14-836F-45AD-8891-ED5CB0C5BD0E}" destId="{61C2B783-81F8-4F5B-9337-ED8CD17CAEF1}" srcOrd="2"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041AEE6-D2FE-4734-985C-2AD1F134584F}"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986DE08A-EB1F-4146-B6FB-E6AE317C6FED}">
      <dgm:prSet phldrT="[Text]"/>
      <dgm:spPr>
        <a:solidFill>
          <a:srgbClr val="00B0F0"/>
        </a:solidFill>
      </dgm:spPr>
      <dgm:t>
        <a:bodyPr/>
        <a:lstStyle/>
        <a:p>
          <a:r>
            <a:rPr lang="en-US" b="0" i="0" dirty="0" smtClean="0"/>
            <a:t>Measuring performance by comparing our predicted stock prices with the actual prices using metrics like MAE and RMSE helps us gauge the accuracy of our predictions.</a:t>
          </a:r>
          <a:endParaRPr lang="en-US" dirty="0"/>
        </a:p>
      </dgm:t>
    </dgm:pt>
    <dgm:pt modelId="{D54275BF-9A1B-47CF-AA29-BFD0E37E86A5}" type="parTrans" cxnId="{97F0C49E-6C35-4604-8410-764B629A3FB0}">
      <dgm:prSet/>
      <dgm:spPr/>
      <dgm:t>
        <a:bodyPr/>
        <a:lstStyle/>
        <a:p>
          <a:endParaRPr lang="en-US"/>
        </a:p>
      </dgm:t>
    </dgm:pt>
    <dgm:pt modelId="{8CEC172B-FB80-49C0-9FBA-DD2F3358E921}" type="sibTrans" cxnId="{97F0C49E-6C35-4604-8410-764B629A3FB0}">
      <dgm:prSet/>
      <dgm:spPr/>
      <dgm:t>
        <a:bodyPr/>
        <a:lstStyle/>
        <a:p>
          <a:endParaRPr lang="en-US"/>
        </a:p>
      </dgm:t>
    </dgm:pt>
    <dgm:pt modelId="{71826000-D881-48D9-91C3-C851CC23CBE8}">
      <dgm:prSet phldrT="[Text]"/>
      <dgm:spPr>
        <a:solidFill>
          <a:srgbClr val="00B0F0"/>
        </a:solidFill>
      </dgm:spPr>
      <dgm:t>
        <a:bodyPr/>
        <a:lstStyle/>
        <a:p>
          <a:r>
            <a:rPr lang="en-US" b="0" i="0" dirty="0" smtClean="0"/>
            <a:t>Evaluating how well the model captures the trends, patterns, and changes in stock prices across various timeframes.</a:t>
          </a:r>
          <a:endParaRPr lang="en-US" dirty="0"/>
        </a:p>
      </dgm:t>
    </dgm:pt>
    <dgm:pt modelId="{0BF36239-75C9-4772-963C-920829DD3C5A}" type="parTrans" cxnId="{5E88CAD5-240D-40DC-B139-A163E05D0DC0}">
      <dgm:prSet/>
      <dgm:spPr/>
      <dgm:t>
        <a:bodyPr/>
        <a:lstStyle/>
        <a:p>
          <a:endParaRPr lang="en-US"/>
        </a:p>
      </dgm:t>
    </dgm:pt>
    <dgm:pt modelId="{B5758C27-2E72-467E-A7D2-5DEBD69DBA07}" type="sibTrans" cxnId="{5E88CAD5-240D-40DC-B139-A163E05D0DC0}">
      <dgm:prSet/>
      <dgm:spPr/>
      <dgm:t>
        <a:bodyPr/>
        <a:lstStyle/>
        <a:p>
          <a:endParaRPr lang="en-US"/>
        </a:p>
      </dgm:t>
    </dgm:pt>
    <dgm:pt modelId="{25ADE76A-078D-450D-AAA3-A2F80801AFCB}">
      <dgm:prSet phldrT="[Text]"/>
      <dgm:spPr>
        <a:solidFill>
          <a:srgbClr val="00B0F0"/>
        </a:solidFill>
      </dgm:spPr>
      <dgm:t>
        <a:bodyPr/>
        <a:lstStyle/>
        <a:p>
          <a:r>
            <a:rPr lang="en-US" dirty="0" smtClean="0"/>
            <a:t>Check if the model's predictions match the actual prices to see how well it works in real situations.</a:t>
          </a:r>
        </a:p>
        <a:p>
          <a:endParaRPr lang="en-US" dirty="0"/>
        </a:p>
      </dgm:t>
    </dgm:pt>
    <dgm:pt modelId="{6F8BEAA6-161C-4FA4-897D-A29A77B442A2}" type="parTrans" cxnId="{78EDF787-D5C2-472E-B98C-0AD78EBCEC5C}">
      <dgm:prSet/>
      <dgm:spPr/>
      <dgm:t>
        <a:bodyPr/>
        <a:lstStyle/>
        <a:p>
          <a:endParaRPr lang="en-US"/>
        </a:p>
      </dgm:t>
    </dgm:pt>
    <dgm:pt modelId="{4925E889-BA36-4369-8378-AED5CC356E26}" type="sibTrans" cxnId="{78EDF787-D5C2-472E-B98C-0AD78EBCEC5C}">
      <dgm:prSet/>
      <dgm:spPr/>
      <dgm:t>
        <a:bodyPr/>
        <a:lstStyle/>
        <a:p>
          <a:endParaRPr lang="en-US"/>
        </a:p>
      </dgm:t>
    </dgm:pt>
    <dgm:pt modelId="{FAE7144C-8E8F-46A2-A1CF-5DEF8B66D85F}">
      <dgm:prSet phldrT="[Text]"/>
      <dgm:spPr>
        <a:solidFill>
          <a:srgbClr val="00B0F0"/>
        </a:solidFill>
      </dgm:spPr>
      <dgm:t>
        <a:bodyPr/>
        <a:lstStyle/>
        <a:p>
          <a:r>
            <a:rPr lang="en-US" dirty="0" smtClean="0"/>
            <a:t>Analyze how the model performs when you change its settings like learning rate or batch size.</a:t>
          </a:r>
        </a:p>
        <a:p>
          <a:endParaRPr lang="en-US" dirty="0"/>
        </a:p>
      </dgm:t>
    </dgm:pt>
    <dgm:pt modelId="{D21FE6CB-8C13-4537-911A-70F21BEAA7D3}" type="parTrans" cxnId="{A89CE1A2-2D35-43DC-9A7A-35195B476598}">
      <dgm:prSet/>
      <dgm:spPr/>
      <dgm:t>
        <a:bodyPr/>
        <a:lstStyle/>
        <a:p>
          <a:endParaRPr lang="en-US"/>
        </a:p>
      </dgm:t>
    </dgm:pt>
    <dgm:pt modelId="{FE63FF70-D3C5-4F9F-8C48-CDDBA7989FC4}" type="sibTrans" cxnId="{A89CE1A2-2D35-43DC-9A7A-35195B476598}">
      <dgm:prSet/>
      <dgm:spPr/>
      <dgm:t>
        <a:bodyPr/>
        <a:lstStyle/>
        <a:p>
          <a:endParaRPr lang="en-US"/>
        </a:p>
      </dgm:t>
    </dgm:pt>
    <dgm:pt modelId="{933BAE85-C2B3-4D3C-BDBD-3B14A9B1015E}">
      <dgm:prSet phldrT="[Text]"/>
      <dgm:spPr>
        <a:solidFill>
          <a:srgbClr val="00B0F0"/>
        </a:solidFill>
      </dgm:spPr>
      <dgm:t>
        <a:bodyPr/>
        <a:lstStyle/>
        <a:p>
          <a:r>
            <a:rPr lang="en-US" dirty="0" smtClean="0"/>
            <a:t>Evaluate how well the model handles new, unseen data or volatile market conditions to ensure it can make accurate predictions in various situations.</a:t>
          </a:r>
        </a:p>
        <a:p>
          <a:endParaRPr lang="en-US" dirty="0"/>
        </a:p>
      </dgm:t>
    </dgm:pt>
    <dgm:pt modelId="{A88CFFA9-C714-45B1-A8AE-A896465CE2D9}" type="parTrans" cxnId="{5A508A2E-D1F3-4A15-8777-358334CA00B1}">
      <dgm:prSet/>
      <dgm:spPr/>
      <dgm:t>
        <a:bodyPr/>
        <a:lstStyle/>
        <a:p>
          <a:endParaRPr lang="en-US"/>
        </a:p>
      </dgm:t>
    </dgm:pt>
    <dgm:pt modelId="{74ECE7A6-876C-46B7-AA1D-766723846B4E}" type="sibTrans" cxnId="{5A508A2E-D1F3-4A15-8777-358334CA00B1}">
      <dgm:prSet/>
      <dgm:spPr/>
      <dgm:t>
        <a:bodyPr/>
        <a:lstStyle/>
        <a:p>
          <a:endParaRPr lang="en-US"/>
        </a:p>
      </dgm:t>
    </dgm:pt>
    <dgm:pt modelId="{A83CD3D9-91DF-4D95-9DA2-18FCFEAEDD75}" type="pres">
      <dgm:prSet presAssocID="{A041AEE6-D2FE-4734-985C-2AD1F134584F}" presName="diagram" presStyleCnt="0">
        <dgm:presLayoutVars>
          <dgm:dir/>
          <dgm:resizeHandles val="exact"/>
        </dgm:presLayoutVars>
      </dgm:prSet>
      <dgm:spPr/>
    </dgm:pt>
    <dgm:pt modelId="{5478BFCB-944A-4A0E-A55A-9DC828ACCCA5}" type="pres">
      <dgm:prSet presAssocID="{986DE08A-EB1F-4146-B6FB-E6AE317C6FED}" presName="node" presStyleLbl="node1" presStyleIdx="0" presStyleCnt="5" custLinFactNeighborX="2807" custLinFactNeighborY="21909">
        <dgm:presLayoutVars>
          <dgm:bulletEnabled val="1"/>
        </dgm:presLayoutVars>
      </dgm:prSet>
      <dgm:spPr/>
      <dgm:t>
        <a:bodyPr/>
        <a:lstStyle/>
        <a:p>
          <a:endParaRPr lang="en-US"/>
        </a:p>
      </dgm:t>
    </dgm:pt>
    <dgm:pt modelId="{EB09DC16-A6CF-4D60-A4B3-C10463EDB7E0}" type="pres">
      <dgm:prSet presAssocID="{8CEC172B-FB80-49C0-9FBA-DD2F3358E921}" presName="sibTrans" presStyleCnt="0"/>
      <dgm:spPr/>
    </dgm:pt>
    <dgm:pt modelId="{4B5EF53D-170B-493E-A562-85AC5CAECDA6}" type="pres">
      <dgm:prSet presAssocID="{71826000-D881-48D9-91C3-C851CC23CBE8}" presName="node" presStyleLbl="node1" presStyleIdx="1" presStyleCnt="5" custLinFactNeighborX="1072" custLinFactNeighborY="21909">
        <dgm:presLayoutVars>
          <dgm:bulletEnabled val="1"/>
        </dgm:presLayoutVars>
      </dgm:prSet>
      <dgm:spPr/>
      <dgm:t>
        <a:bodyPr/>
        <a:lstStyle/>
        <a:p>
          <a:endParaRPr lang="en-US"/>
        </a:p>
      </dgm:t>
    </dgm:pt>
    <dgm:pt modelId="{A84D28D5-1C15-4BAF-B1E4-5FF62A246F33}" type="pres">
      <dgm:prSet presAssocID="{B5758C27-2E72-467E-A7D2-5DEBD69DBA07}" presName="sibTrans" presStyleCnt="0"/>
      <dgm:spPr/>
    </dgm:pt>
    <dgm:pt modelId="{F4C91A0F-7168-404A-A672-D77EF421DE4A}" type="pres">
      <dgm:prSet presAssocID="{25ADE76A-078D-450D-AAA3-A2F80801AFCB}" presName="node" presStyleLbl="node1" presStyleIdx="2" presStyleCnt="5" custLinFactNeighborX="-663" custLinFactNeighborY="21909">
        <dgm:presLayoutVars>
          <dgm:bulletEnabled val="1"/>
        </dgm:presLayoutVars>
      </dgm:prSet>
      <dgm:spPr/>
      <dgm:t>
        <a:bodyPr/>
        <a:lstStyle/>
        <a:p>
          <a:endParaRPr lang="en-US"/>
        </a:p>
      </dgm:t>
    </dgm:pt>
    <dgm:pt modelId="{686E6F5C-6B82-4BC2-9DF0-BCC18499A60E}" type="pres">
      <dgm:prSet presAssocID="{4925E889-BA36-4369-8378-AED5CC356E26}" presName="sibTrans" presStyleCnt="0"/>
      <dgm:spPr/>
    </dgm:pt>
    <dgm:pt modelId="{3D3CF7E5-FB4F-48D8-B69C-7711CCA8CB5E}" type="pres">
      <dgm:prSet presAssocID="{FAE7144C-8E8F-46A2-A1CF-5DEF8B66D85F}" presName="node" presStyleLbl="node1" presStyleIdx="3" presStyleCnt="5" custLinFactNeighborX="-1140" custLinFactNeighborY="36237">
        <dgm:presLayoutVars>
          <dgm:bulletEnabled val="1"/>
        </dgm:presLayoutVars>
      </dgm:prSet>
      <dgm:spPr/>
      <dgm:t>
        <a:bodyPr/>
        <a:lstStyle/>
        <a:p>
          <a:endParaRPr lang="en-US"/>
        </a:p>
      </dgm:t>
    </dgm:pt>
    <dgm:pt modelId="{BAF89394-91DE-4AFE-BE71-360DFAF9F6D6}" type="pres">
      <dgm:prSet presAssocID="{FE63FF70-D3C5-4F9F-8C48-CDDBA7989FC4}" presName="sibTrans" presStyleCnt="0"/>
      <dgm:spPr/>
    </dgm:pt>
    <dgm:pt modelId="{545EDD2B-57D7-446E-A016-E7AFC727B3D1}" type="pres">
      <dgm:prSet presAssocID="{933BAE85-C2B3-4D3C-BDBD-3B14A9B1015E}" presName="node" presStyleLbl="node1" presStyleIdx="4" presStyleCnt="5" custLinFactNeighborX="-1960" custLinFactNeighborY="36236">
        <dgm:presLayoutVars>
          <dgm:bulletEnabled val="1"/>
        </dgm:presLayoutVars>
      </dgm:prSet>
      <dgm:spPr/>
      <dgm:t>
        <a:bodyPr/>
        <a:lstStyle/>
        <a:p>
          <a:endParaRPr lang="en-US"/>
        </a:p>
      </dgm:t>
    </dgm:pt>
  </dgm:ptLst>
  <dgm:cxnLst>
    <dgm:cxn modelId="{5DAA1AE2-58AC-411D-84CA-32AF93DCDFF7}" type="presOf" srcId="{FAE7144C-8E8F-46A2-A1CF-5DEF8B66D85F}" destId="{3D3CF7E5-FB4F-48D8-B69C-7711CCA8CB5E}" srcOrd="0" destOrd="0" presId="urn:microsoft.com/office/officeart/2005/8/layout/default"/>
    <dgm:cxn modelId="{78EDF787-D5C2-472E-B98C-0AD78EBCEC5C}" srcId="{A041AEE6-D2FE-4734-985C-2AD1F134584F}" destId="{25ADE76A-078D-450D-AAA3-A2F80801AFCB}" srcOrd="2" destOrd="0" parTransId="{6F8BEAA6-161C-4FA4-897D-A29A77B442A2}" sibTransId="{4925E889-BA36-4369-8378-AED5CC356E26}"/>
    <dgm:cxn modelId="{A89CE1A2-2D35-43DC-9A7A-35195B476598}" srcId="{A041AEE6-D2FE-4734-985C-2AD1F134584F}" destId="{FAE7144C-8E8F-46A2-A1CF-5DEF8B66D85F}" srcOrd="3" destOrd="0" parTransId="{D21FE6CB-8C13-4537-911A-70F21BEAA7D3}" sibTransId="{FE63FF70-D3C5-4F9F-8C48-CDDBA7989FC4}"/>
    <dgm:cxn modelId="{B9EC161C-2730-421C-BE5E-86CB46A2CCD5}" type="presOf" srcId="{71826000-D881-48D9-91C3-C851CC23CBE8}" destId="{4B5EF53D-170B-493E-A562-85AC5CAECDA6}" srcOrd="0" destOrd="0" presId="urn:microsoft.com/office/officeart/2005/8/layout/default"/>
    <dgm:cxn modelId="{3059F447-1107-4E54-8547-D023A360D633}" type="presOf" srcId="{986DE08A-EB1F-4146-B6FB-E6AE317C6FED}" destId="{5478BFCB-944A-4A0E-A55A-9DC828ACCCA5}" srcOrd="0" destOrd="0" presId="urn:microsoft.com/office/officeart/2005/8/layout/default"/>
    <dgm:cxn modelId="{3DB9CD05-E541-4EDE-87BB-88E162D7C94D}" type="presOf" srcId="{25ADE76A-078D-450D-AAA3-A2F80801AFCB}" destId="{F4C91A0F-7168-404A-A672-D77EF421DE4A}" srcOrd="0" destOrd="0" presId="urn:microsoft.com/office/officeart/2005/8/layout/default"/>
    <dgm:cxn modelId="{1BBF4B93-5CCE-4742-98ED-A2B4B698C512}" type="presOf" srcId="{A041AEE6-D2FE-4734-985C-2AD1F134584F}" destId="{A83CD3D9-91DF-4D95-9DA2-18FCFEAEDD75}" srcOrd="0" destOrd="0" presId="urn:microsoft.com/office/officeart/2005/8/layout/default"/>
    <dgm:cxn modelId="{5E88CAD5-240D-40DC-B139-A163E05D0DC0}" srcId="{A041AEE6-D2FE-4734-985C-2AD1F134584F}" destId="{71826000-D881-48D9-91C3-C851CC23CBE8}" srcOrd="1" destOrd="0" parTransId="{0BF36239-75C9-4772-963C-920829DD3C5A}" sibTransId="{B5758C27-2E72-467E-A7D2-5DEBD69DBA07}"/>
    <dgm:cxn modelId="{97F0C49E-6C35-4604-8410-764B629A3FB0}" srcId="{A041AEE6-D2FE-4734-985C-2AD1F134584F}" destId="{986DE08A-EB1F-4146-B6FB-E6AE317C6FED}" srcOrd="0" destOrd="0" parTransId="{D54275BF-9A1B-47CF-AA29-BFD0E37E86A5}" sibTransId="{8CEC172B-FB80-49C0-9FBA-DD2F3358E921}"/>
    <dgm:cxn modelId="{5A508A2E-D1F3-4A15-8777-358334CA00B1}" srcId="{A041AEE6-D2FE-4734-985C-2AD1F134584F}" destId="{933BAE85-C2B3-4D3C-BDBD-3B14A9B1015E}" srcOrd="4" destOrd="0" parTransId="{A88CFFA9-C714-45B1-A8AE-A896465CE2D9}" sibTransId="{74ECE7A6-876C-46B7-AA1D-766723846B4E}"/>
    <dgm:cxn modelId="{1BA3C807-0F05-4F66-906A-A81378FF59FB}" type="presOf" srcId="{933BAE85-C2B3-4D3C-BDBD-3B14A9B1015E}" destId="{545EDD2B-57D7-446E-A016-E7AFC727B3D1}" srcOrd="0" destOrd="0" presId="urn:microsoft.com/office/officeart/2005/8/layout/default"/>
    <dgm:cxn modelId="{8A9BDC20-314D-4226-B5ED-718BA0FB6EF5}" type="presParOf" srcId="{A83CD3D9-91DF-4D95-9DA2-18FCFEAEDD75}" destId="{5478BFCB-944A-4A0E-A55A-9DC828ACCCA5}" srcOrd="0" destOrd="0" presId="urn:microsoft.com/office/officeart/2005/8/layout/default"/>
    <dgm:cxn modelId="{58812EEF-51A8-4FE3-B4CD-38B78FB79D02}" type="presParOf" srcId="{A83CD3D9-91DF-4D95-9DA2-18FCFEAEDD75}" destId="{EB09DC16-A6CF-4D60-A4B3-C10463EDB7E0}" srcOrd="1" destOrd="0" presId="urn:microsoft.com/office/officeart/2005/8/layout/default"/>
    <dgm:cxn modelId="{64D2A8E6-128E-4998-AAFE-875FDEB84DCF}" type="presParOf" srcId="{A83CD3D9-91DF-4D95-9DA2-18FCFEAEDD75}" destId="{4B5EF53D-170B-493E-A562-85AC5CAECDA6}" srcOrd="2" destOrd="0" presId="urn:microsoft.com/office/officeart/2005/8/layout/default"/>
    <dgm:cxn modelId="{03DE3EF8-01C6-4022-A5F6-DFB94977C966}" type="presParOf" srcId="{A83CD3D9-91DF-4D95-9DA2-18FCFEAEDD75}" destId="{A84D28D5-1C15-4BAF-B1E4-5FF62A246F33}" srcOrd="3" destOrd="0" presId="urn:microsoft.com/office/officeart/2005/8/layout/default"/>
    <dgm:cxn modelId="{5324CACB-02D4-4CBB-BC13-666771F38788}" type="presParOf" srcId="{A83CD3D9-91DF-4D95-9DA2-18FCFEAEDD75}" destId="{F4C91A0F-7168-404A-A672-D77EF421DE4A}" srcOrd="4" destOrd="0" presId="urn:microsoft.com/office/officeart/2005/8/layout/default"/>
    <dgm:cxn modelId="{C91197DE-E6B0-4DCA-AB5E-8DD98FB75EE3}" type="presParOf" srcId="{A83CD3D9-91DF-4D95-9DA2-18FCFEAEDD75}" destId="{686E6F5C-6B82-4BC2-9DF0-BCC18499A60E}" srcOrd="5" destOrd="0" presId="urn:microsoft.com/office/officeart/2005/8/layout/default"/>
    <dgm:cxn modelId="{F25F5937-4BDE-4A5E-8A6C-CE003D65E5F4}" type="presParOf" srcId="{A83CD3D9-91DF-4D95-9DA2-18FCFEAEDD75}" destId="{3D3CF7E5-FB4F-48D8-B69C-7711CCA8CB5E}" srcOrd="6" destOrd="0" presId="urn:microsoft.com/office/officeart/2005/8/layout/default"/>
    <dgm:cxn modelId="{08B17D67-9842-49FE-80BE-471FDA19392F}" type="presParOf" srcId="{A83CD3D9-91DF-4D95-9DA2-18FCFEAEDD75}" destId="{BAF89394-91DE-4AFE-BE71-360DFAF9F6D6}" srcOrd="7" destOrd="0" presId="urn:microsoft.com/office/officeart/2005/8/layout/default"/>
    <dgm:cxn modelId="{F14BFA57-3584-40DF-9F2E-72B9459934A2}" type="presParOf" srcId="{A83CD3D9-91DF-4D95-9DA2-18FCFEAEDD75}" destId="{545EDD2B-57D7-446E-A016-E7AFC727B3D1}"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2D134F-FEA2-42F2-B7F2-7D5B33343EBA}">
      <dsp:nvSpPr>
        <dsp:cNvPr id="0" name=""/>
        <dsp:cNvSpPr/>
      </dsp:nvSpPr>
      <dsp:spPr>
        <a:xfrm>
          <a:off x="0" y="0"/>
          <a:ext cx="8610600" cy="1508760"/>
        </a:xfrm>
        <a:prstGeom prst="rect">
          <a:avLst/>
        </a:prstGeom>
        <a:solidFill>
          <a:schemeClr val="accent6">
            <a:lumMod val="7500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bevelB w="88900" h="121750" prst="angle"/>
        </a:sp3d>
      </dsp:spPr>
      <dsp:style>
        <a:lnRef idx="0">
          <a:scrgbClr r="0" g="0" b="0"/>
        </a:lnRef>
        <a:fillRef idx="1">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b="0" i="0" kern="1200" dirty="0" smtClean="0"/>
            <a:t>Objective: Enhance stock price prediction with LSTM and RNN for smarter investment decisions.</a:t>
          </a:r>
          <a:endParaRPr lang="en-US" sz="3300" kern="1200" dirty="0"/>
        </a:p>
      </dsp:txBody>
      <dsp:txXfrm>
        <a:off x="0" y="0"/>
        <a:ext cx="8610600" cy="1508760"/>
      </dsp:txXfrm>
    </dsp:sp>
    <dsp:sp modelId="{B51C85FF-6DF8-458C-AF3E-7854CA34349A}">
      <dsp:nvSpPr>
        <dsp:cNvPr id="0" name=""/>
        <dsp:cNvSpPr/>
      </dsp:nvSpPr>
      <dsp:spPr>
        <a:xfrm>
          <a:off x="4204" y="1508760"/>
          <a:ext cx="2867397" cy="3168396"/>
        </a:xfrm>
        <a:prstGeom prst="rect">
          <a:avLst/>
        </a:prstGeom>
        <a:solidFill>
          <a:schemeClr val="accent6"/>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b="0" i="0" kern="1200" dirty="0" smtClean="0"/>
            <a:t>In the fast-moving world of finance, predicting stock prices accurately is crucial for investors, traders, and financial institutions to make smart decisions and earn more money from their investments.</a:t>
          </a:r>
          <a:endParaRPr lang="en-US" sz="2100" kern="1200" dirty="0"/>
        </a:p>
      </dsp:txBody>
      <dsp:txXfrm>
        <a:off x="4204" y="1508760"/>
        <a:ext cx="2867397" cy="3168396"/>
      </dsp:txXfrm>
    </dsp:sp>
    <dsp:sp modelId="{BC6EDA5B-D0D9-4410-A1FD-5029019A9321}">
      <dsp:nvSpPr>
        <dsp:cNvPr id="0" name=""/>
        <dsp:cNvSpPr/>
      </dsp:nvSpPr>
      <dsp:spPr>
        <a:xfrm>
          <a:off x="2871601" y="1508760"/>
          <a:ext cx="2867397" cy="3168396"/>
        </a:xfrm>
        <a:prstGeom prst="rect">
          <a:avLst/>
        </a:prstGeom>
        <a:solidFill>
          <a:schemeClr val="accent6"/>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b="0" i="0" kern="1200" dirty="0" smtClean="0"/>
            <a:t>The usual ways of predicting stock prices aren't great at understanding the complicated patterns in financial data. So, there's a big challenge to create better models that can predict stock prices more accurately.</a:t>
          </a:r>
          <a:endParaRPr lang="en-US" sz="2100" kern="1200" dirty="0"/>
        </a:p>
      </dsp:txBody>
      <dsp:txXfrm>
        <a:off x="2871601" y="1508760"/>
        <a:ext cx="2867397" cy="3168396"/>
      </dsp:txXfrm>
    </dsp:sp>
    <dsp:sp modelId="{5B728B9D-9221-4BF5-B513-91B76B2838F4}">
      <dsp:nvSpPr>
        <dsp:cNvPr id="0" name=""/>
        <dsp:cNvSpPr/>
      </dsp:nvSpPr>
      <dsp:spPr>
        <a:xfrm>
          <a:off x="5738998" y="1508760"/>
          <a:ext cx="2867397" cy="3168396"/>
        </a:xfrm>
        <a:prstGeom prst="rect">
          <a:avLst/>
        </a:prstGeom>
        <a:solidFill>
          <a:schemeClr val="accent6"/>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b="0" i="0" kern="1200" dirty="0" smtClean="0"/>
            <a:t>We're using fancy math to predict stock prices better. Our goal is to make a tool that helps investors make more money by predicting stock prices more accurately.</a:t>
          </a:r>
          <a:endParaRPr lang="en-US" sz="2100" kern="1200" dirty="0"/>
        </a:p>
      </dsp:txBody>
      <dsp:txXfrm>
        <a:off x="5738998" y="1508760"/>
        <a:ext cx="2867397" cy="3168396"/>
      </dsp:txXfrm>
    </dsp:sp>
    <dsp:sp modelId="{DE03340D-AA5B-4607-8D83-3DEC37D32C83}">
      <dsp:nvSpPr>
        <dsp:cNvPr id="0" name=""/>
        <dsp:cNvSpPr/>
      </dsp:nvSpPr>
      <dsp:spPr>
        <a:xfrm>
          <a:off x="0" y="4677156"/>
          <a:ext cx="8610600" cy="352044"/>
        </a:xfrm>
        <a:prstGeom prst="rect">
          <a:avLst/>
        </a:prstGeom>
        <a:solidFill>
          <a:schemeClr val="accent1">
            <a:shade val="80000"/>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bevelB w="88900" h="121750" prst="angle"/>
        </a:sp3d>
      </dsp:spPr>
      <dsp:style>
        <a:lnRef idx="0">
          <a:scrgbClr r="0" g="0" b="0"/>
        </a:lnRef>
        <a:fillRef idx="1">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4D3D4D-53B3-4D3B-B14A-70486FDCD8AA}">
      <dsp:nvSpPr>
        <dsp:cNvPr id="0" name=""/>
        <dsp:cNvSpPr/>
      </dsp:nvSpPr>
      <dsp:spPr>
        <a:xfrm>
          <a:off x="985" y="0"/>
          <a:ext cx="2563564" cy="5261884"/>
        </a:xfrm>
        <a:prstGeom prst="roundRect">
          <a:avLst>
            <a:gd name="adj" fmla="val 10000"/>
          </a:avLst>
        </a:prstGeom>
        <a:solidFill>
          <a:schemeClr val="accent2">
            <a:lumMod val="40000"/>
            <a:lumOff val="60000"/>
          </a:schemeClr>
        </a:soli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i="0" kern="1200" dirty="0" smtClean="0"/>
            <a:t>Design LSTM and RNN architectures for stock price prediction.</a:t>
          </a:r>
          <a:endParaRPr lang="en-US" sz="1800" kern="1200" dirty="0"/>
        </a:p>
      </dsp:txBody>
      <dsp:txXfrm>
        <a:off x="985" y="0"/>
        <a:ext cx="2563564" cy="1578565"/>
      </dsp:txXfrm>
    </dsp:sp>
    <dsp:sp modelId="{E7541356-A351-4966-B862-94C70F26BDCC}">
      <dsp:nvSpPr>
        <dsp:cNvPr id="0" name=""/>
        <dsp:cNvSpPr/>
      </dsp:nvSpPr>
      <dsp:spPr>
        <a:xfrm>
          <a:off x="257342" y="1580106"/>
          <a:ext cx="2050851" cy="1586529"/>
        </a:xfrm>
        <a:prstGeom prst="roundRect">
          <a:avLst>
            <a:gd name="adj" fmla="val 10000"/>
          </a:avLst>
        </a:prstGeom>
        <a:solidFill>
          <a:schemeClr val="accent2">
            <a:lumMod val="60000"/>
            <a:lumOff val="4000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0" i="0" kern="1200" dirty="0" smtClean="0">
              <a:solidFill>
                <a:schemeClr val="tx1"/>
              </a:solidFill>
            </a:rPr>
            <a:t>Define input layers to receive sequential data.</a:t>
          </a:r>
          <a:endParaRPr lang="en-US" sz="1800" kern="1200" dirty="0">
            <a:solidFill>
              <a:schemeClr val="tx1"/>
            </a:solidFill>
          </a:endParaRPr>
        </a:p>
      </dsp:txBody>
      <dsp:txXfrm>
        <a:off x="303810" y="1626574"/>
        <a:ext cx="1957915" cy="1493593"/>
      </dsp:txXfrm>
    </dsp:sp>
    <dsp:sp modelId="{A2ED0489-AAED-43DA-84AE-C7F9B55192F1}">
      <dsp:nvSpPr>
        <dsp:cNvPr id="0" name=""/>
        <dsp:cNvSpPr/>
      </dsp:nvSpPr>
      <dsp:spPr>
        <a:xfrm>
          <a:off x="257342" y="3410718"/>
          <a:ext cx="2050851" cy="1586529"/>
        </a:xfrm>
        <a:prstGeom prst="roundRect">
          <a:avLst>
            <a:gd name="adj" fmla="val 10000"/>
          </a:avLst>
        </a:prstGeom>
        <a:solidFill>
          <a:schemeClr val="accent2">
            <a:lumMod val="60000"/>
            <a:lumOff val="4000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0" i="0" kern="1200" dirty="0" smtClean="0">
              <a:solidFill>
                <a:schemeClr val="tx1"/>
              </a:solidFill>
            </a:rPr>
            <a:t>Set up output layers to generate predictions.</a:t>
          </a:r>
          <a:endParaRPr lang="en-US" sz="1800" kern="1200" dirty="0">
            <a:solidFill>
              <a:schemeClr val="tx1"/>
            </a:solidFill>
          </a:endParaRPr>
        </a:p>
      </dsp:txBody>
      <dsp:txXfrm>
        <a:off x="303810" y="3457186"/>
        <a:ext cx="1957915" cy="1493593"/>
      </dsp:txXfrm>
    </dsp:sp>
    <dsp:sp modelId="{784FA589-E4CE-4DCB-A274-909FDCFABB28}">
      <dsp:nvSpPr>
        <dsp:cNvPr id="0" name=""/>
        <dsp:cNvSpPr/>
      </dsp:nvSpPr>
      <dsp:spPr>
        <a:xfrm>
          <a:off x="2756817" y="0"/>
          <a:ext cx="2563564" cy="5261884"/>
        </a:xfrm>
        <a:prstGeom prst="roundRect">
          <a:avLst>
            <a:gd name="adj" fmla="val 10000"/>
          </a:avLst>
        </a:prstGeom>
        <a:solidFill>
          <a:schemeClr val="accent2">
            <a:lumMod val="40000"/>
            <a:lumOff val="60000"/>
          </a:schemeClr>
        </a:soli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i="0" kern="1200" dirty="0" smtClean="0"/>
            <a:t>Configure LSTM and RNN layers with appropriate parameters (e.g., number of units, activation functions, dropout rates).</a:t>
          </a:r>
          <a:endParaRPr lang="en-US" sz="1800" kern="1200" dirty="0"/>
        </a:p>
      </dsp:txBody>
      <dsp:txXfrm>
        <a:off x="2756817" y="0"/>
        <a:ext cx="2563564" cy="1578565"/>
      </dsp:txXfrm>
    </dsp:sp>
    <dsp:sp modelId="{FA8B6D33-1832-4128-AB55-ABD42ADC1683}">
      <dsp:nvSpPr>
        <dsp:cNvPr id="0" name=""/>
        <dsp:cNvSpPr/>
      </dsp:nvSpPr>
      <dsp:spPr>
        <a:xfrm>
          <a:off x="3013174" y="1580106"/>
          <a:ext cx="2050851" cy="1586529"/>
        </a:xfrm>
        <a:prstGeom prst="roundRect">
          <a:avLst>
            <a:gd name="adj" fmla="val 10000"/>
          </a:avLst>
        </a:prstGeom>
        <a:solidFill>
          <a:schemeClr val="accent2">
            <a:lumMod val="60000"/>
            <a:lumOff val="4000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0" i="0" kern="1200" dirty="0" smtClean="0">
              <a:solidFill>
                <a:schemeClr val="tx1"/>
              </a:solidFill>
            </a:rPr>
            <a:t>Compile the model with suitable loss functions, optimizers, and evaluation metrics.</a:t>
          </a:r>
          <a:endParaRPr lang="en-US" sz="1800" kern="1200" dirty="0">
            <a:solidFill>
              <a:schemeClr val="tx1"/>
            </a:solidFill>
          </a:endParaRPr>
        </a:p>
      </dsp:txBody>
      <dsp:txXfrm>
        <a:off x="3059642" y="1626574"/>
        <a:ext cx="1957915" cy="1493593"/>
      </dsp:txXfrm>
    </dsp:sp>
    <dsp:sp modelId="{63080A22-4D58-409A-978A-660F91A0E07A}">
      <dsp:nvSpPr>
        <dsp:cNvPr id="0" name=""/>
        <dsp:cNvSpPr/>
      </dsp:nvSpPr>
      <dsp:spPr>
        <a:xfrm>
          <a:off x="3013174" y="3410718"/>
          <a:ext cx="2050851" cy="1586529"/>
        </a:xfrm>
        <a:prstGeom prst="roundRect">
          <a:avLst>
            <a:gd name="adj" fmla="val 10000"/>
          </a:avLst>
        </a:prstGeom>
        <a:solidFill>
          <a:schemeClr val="accent2">
            <a:lumMod val="60000"/>
            <a:lumOff val="4000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0" i="0" kern="1200" dirty="0" smtClean="0">
              <a:solidFill>
                <a:schemeClr val="tx1"/>
              </a:solidFill>
            </a:rPr>
            <a:t>Train the model on historical stock price data.</a:t>
          </a:r>
          <a:endParaRPr lang="en-US" sz="1800" kern="1200" dirty="0">
            <a:solidFill>
              <a:schemeClr val="tx1"/>
            </a:solidFill>
          </a:endParaRPr>
        </a:p>
      </dsp:txBody>
      <dsp:txXfrm>
        <a:off x="3059642" y="3457186"/>
        <a:ext cx="1957915" cy="1493593"/>
      </dsp:txXfrm>
    </dsp:sp>
    <dsp:sp modelId="{DF28F78F-408F-488A-AC3E-599DF1483498}">
      <dsp:nvSpPr>
        <dsp:cNvPr id="0" name=""/>
        <dsp:cNvSpPr/>
      </dsp:nvSpPr>
      <dsp:spPr>
        <a:xfrm>
          <a:off x="5512649" y="0"/>
          <a:ext cx="2563564" cy="5261884"/>
        </a:xfrm>
        <a:prstGeom prst="roundRect">
          <a:avLst>
            <a:gd name="adj" fmla="val 10000"/>
          </a:avLst>
        </a:prstGeom>
        <a:solidFill>
          <a:schemeClr val="accent2">
            <a:lumMod val="40000"/>
            <a:lumOff val="60000"/>
          </a:schemeClr>
        </a:soli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0" i="0" kern="1200" dirty="0" smtClean="0"/>
            <a:t>Evaluate the model's performance using validation datasets.</a:t>
          </a:r>
          <a:endParaRPr lang="en-US" sz="1800" kern="1200" dirty="0"/>
        </a:p>
      </dsp:txBody>
      <dsp:txXfrm>
        <a:off x="5512649" y="0"/>
        <a:ext cx="2563564" cy="1578565"/>
      </dsp:txXfrm>
    </dsp:sp>
    <dsp:sp modelId="{94236597-763F-4FC4-B1B9-30800C01210F}">
      <dsp:nvSpPr>
        <dsp:cNvPr id="0" name=""/>
        <dsp:cNvSpPr/>
      </dsp:nvSpPr>
      <dsp:spPr>
        <a:xfrm>
          <a:off x="5769006" y="1580106"/>
          <a:ext cx="2050851" cy="1586529"/>
        </a:xfrm>
        <a:prstGeom prst="roundRect">
          <a:avLst>
            <a:gd name="adj" fmla="val 10000"/>
          </a:avLst>
        </a:prstGeom>
        <a:solidFill>
          <a:schemeClr val="accent2">
            <a:lumMod val="60000"/>
            <a:lumOff val="4000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0" i="0" kern="1200" dirty="0" smtClean="0">
              <a:solidFill>
                <a:schemeClr val="tx1"/>
              </a:solidFill>
            </a:rPr>
            <a:t>Adjust parameters and architecture as needed for better performance.</a:t>
          </a:r>
          <a:endParaRPr lang="en-US" sz="1800" kern="1200" dirty="0">
            <a:solidFill>
              <a:schemeClr val="tx1"/>
            </a:solidFill>
          </a:endParaRPr>
        </a:p>
      </dsp:txBody>
      <dsp:txXfrm>
        <a:off x="5815474" y="1626574"/>
        <a:ext cx="1957915" cy="1493593"/>
      </dsp:txXfrm>
    </dsp:sp>
    <dsp:sp modelId="{61C2B783-81F8-4F5B-9337-ED8CD17CAEF1}">
      <dsp:nvSpPr>
        <dsp:cNvPr id="0" name=""/>
        <dsp:cNvSpPr/>
      </dsp:nvSpPr>
      <dsp:spPr>
        <a:xfrm>
          <a:off x="5769006" y="3410718"/>
          <a:ext cx="2050851" cy="1586529"/>
        </a:xfrm>
        <a:prstGeom prst="roundRect">
          <a:avLst>
            <a:gd name="adj" fmla="val 10000"/>
          </a:avLst>
        </a:prstGeom>
        <a:solidFill>
          <a:schemeClr val="accent2">
            <a:lumMod val="60000"/>
            <a:lumOff val="4000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0" i="0" kern="1200" dirty="0" smtClean="0">
              <a:solidFill>
                <a:schemeClr val="tx1"/>
              </a:solidFill>
            </a:rPr>
            <a:t>Repeat training and evaluation until satisfactory results are achieved.</a:t>
          </a:r>
          <a:endParaRPr lang="en-US" sz="1800" kern="1200" dirty="0">
            <a:solidFill>
              <a:schemeClr val="tx1"/>
            </a:solidFill>
          </a:endParaRPr>
        </a:p>
      </dsp:txBody>
      <dsp:txXfrm>
        <a:off x="5815474" y="3457186"/>
        <a:ext cx="1957915" cy="149359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78BFCB-944A-4A0E-A55A-9DC828ACCCA5}">
      <dsp:nvSpPr>
        <dsp:cNvPr id="0" name=""/>
        <dsp:cNvSpPr/>
      </dsp:nvSpPr>
      <dsp:spPr>
        <a:xfrm>
          <a:off x="76199" y="1299484"/>
          <a:ext cx="2714624" cy="1628775"/>
        </a:xfrm>
        <a:prstGeom prst="rect">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b="0" i="0" kern="1200" dirty="0" smtClean="0"/>
            <a:t>Measuring performance by comparing our predicted stock prices with the actual prices using metrics like MAE and RMSE helps us gauge the accuracy of our predictions.</a:t>
          </a:r>
          <a:endParaRPr lang="en-US" sz="1500" kern="1200" dirty="0"/>
        </a:p>
      </dsp:txBody>
      <dsp:txXfrm>
        <a:off x="76199" y="1299484"/>
        <a:ext cx="2714624" cy="1628775"/>
      </dsp:txXfrm>
    </dsp:sp>
    <dsp:sp modelId="{4B5EF53D-170B-493E-A562-85AC5CAECDA6}">
      <dsp:nvSpPr>
        <dsp:cNvPr id="0" name=""/>
        <dsp:cNvSpPr/>
      </dsp:nvSpPr>
      <dsp:spPr>
        <a:xfrm>
          <a:off x="3015188" y="1299484"/>
          <a:ext cx="2714624" cy="1628775"/>
        </a:xfrm>
        <a:prstGeom prst="rect">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b="0" i="0" kern="1200" dirty="0" smtClean="0"/>
            <a:t>Evaluating how well the model captures the trends, patterns, and changes in stock prices across various timeframes.</a:t>
          </a:r>
          <a:endParaRPr lang="en-US" sz="1500" kern="1200" dirty="0"/>
        </a:p>
      </dsp:txBody>
      <dsp:txXfrm>
        <a:off x="3015188" y="1299484"/>
        <a:ext cx="2714624" cy="1628775"/>
      </dsp:txXfrm>
    </dsp:sp>
    <dsp:sp modelId="{F4C91A0F-7168-404A-A672-D77EF421DE4A}">
      <dsp:nvSpPr>
        <dsp:cNvPr id="0" name=""/>
        <dsp:cNvSpPr/>
      </dsp:nvSpPr>
      <dsp:spPr>
        <a:xfrm>
          <a:off x="5954177" y="1299484"/>
          <a:ext cx="2714624" cy="1628775"/>
        </a:xfrm>
        <a:prstGeom prst="rect">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Check if the model's predictions match the actual prices to see how well it works in real situations.</a:t>
          </a:r>
        </a:p>
        <a:p>
          <a:pPr lvl="0" algn="ctr" defTabSz="666750">
            <a:lnSpc>
              <a:spcPct val="90000"/>
            </a:lnSpc>
            <a:spcBef>
              <a:spcPct val="0"/>
            </a:spcBef>
            <a:spcAft>
              <a:spcPct val="35000"/>
            </a:spcAft>
          </a:pPr>
          <a:endParaRPr lang="en-US" sz="1500" kern="1200" dirty="0"/>
        </a:p>
      </dsp:txBody>
      <dsp:txXfrm>
        <a:off x="5954177" y="1299484"/>
        <a:ext cx="2714624" cy="1628775"/>
      </dsp:txXfrm>
    </dsp:sp>
    <dsp:sp modelId="{3D3CF7E5-FB4F-48D8-B69C-7711CCA8CB5E}">
      <dsp:nvSpPr>
        <dsp:cNvPr id="0" name=""/>
        <dsp:cNvSpPr/>
      </dsp:nvSpPr>
      <dsp:spPr>
        <a:xfrm>
          <a:off x="1462097" y="3433092"/>
          <a:ext cx="2714624" cy="1628775"/>
        </a:xfrm>
        <a:prstGeom prst="rect">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Analyze how the model performs when you change its settings like learning rate or batch size.</a:t>
          </a:r>
        </a:p>
        <a:p>
          <a:pPr lvl="0" algn="ctr" defTabSz="666750">
            <a:lnSpc>
              <a:spcPct val="90000"/>
            </a:lnSpc>
            <a:spcBef>
              <a:spcPct val="0"/>
            </a:spcBef>
            <a:spcAft>
              <a:spcPct val="35000"/>
            </a:spcAft>
          </a:pPr>
          <a:endParaRPr lang="en-US" sz="1500" kern="1200" dirty="0"/>
        </a:p>
      </dsp:txBody>
      <dsp:txXfrm>
        <a:off x="1462097" y="3433092"/>
        <a:ext cx="2714624" cy="1628775"/>
      </dsp:txXfrm>
    </dsp:sp>
    <dsp:sp modelId="{545EDD2B-57D7-446E-A016-E7AFC727B3D1}">
      <dsp:nvSpPr>
        <dsp:cNvPr id="0" name=""/>
        <dsp:cNvSpPr/>
      </dsp:nvSpPr>
      <dsp:spPr>
        <a:xfrm>
          <a:off x="4425924" y="3433076"/>
          <a:ext cx="2714624" cy="1628775"/>
        </a:xfrm>
        <a:prstGeom prst="rect">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Evaluate how well the model handles new, unseen data or volatile market conditions to ensure it can make accurate predictions in various situations.</a:t>
          </a:r>
        </a:p>
        <a:p>
          <a:pPr lvl="0" algn="ctr" defTabSz="666750">
            <a:lnSpc>
              <a:spcPct val="90000"/>
            </a:lnSpc>
            <a:spcBef>
              <a:spcPct val="0"/>
            </a:spcBef>
            <a:spcAft>
              <a:spcPct val="35000"/>
            </a:spcAft>
          </a:pPr>
          <a:endParaRPr lang="en-US" sz="1500" kern="1200" dirty="0"/>
        </a:p>
      </dsp:txBody>
      <dsp:txXfrm>
        <a:off x="4425924" y="3433076"/>
        <a:ext cx="2714624" cy="1628775"/>
      </dsp:txXfrm>
    </dsp:sp>
  </dsp:spTree>
</dsp:drawing>
</file>

<file path=ppt/diagrams/layout1.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10D0A7A-EA66-440D-B304-43C8EDD99928}"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A06BF2-62A1-4871-8023-4009D12D9918}" type="slidenum">
              <a:rPr lang="en-US" smtClean="0"/>
              <a:t>‹#›</a:t>
            </a:fld>
            <a:endParaRPr lang="en-US"/>
          </a:p>
        </p:txBody>
      </p:sp>
    </p:spTree>
    <p:extLst>
      <p:ext uri="{BB962C8B-B14F-4D97-AF65-F5344CB8AC3E}">
        <p14:creationId xmlns:p14="http://schemas.microsoft.com/office/powerpoint/2010/main" val="3189325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10D0A7A-EA66-440D-B304-43C8EDD99928}"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A06BF2-62A1-4871-8023-4009D12D9918}" type="slidenum">
              <a:rPr lang="en-US" smtClean="0"/>
              <a:t>‹#›</a:t>
            </a:fld>
            <a:endParaRPr lang="en-US"/>
          </a:p>
        </p:txBody>
      </p:sp>
    </p:spTree>
    <p:extLst>
      <p:ext uri="{BB962C8B-B14F-4D97-AF65-F5344CB8AC3E}">
        <p14:creationId xmlns:p14="http://schemas.microsoft.com/office/powerpoint/2010/main" val="3581185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10D0A7A-EA66-440D-B304-43C8EDD99928}"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A06BF2-62A1-4871-8023-4009D12D9918}" type="slidenum">
              <a:rPr lang="en-US" smtClean="0"/>
              <a:t>‹#›</a:t>
            </a:fld>
            <a:endParaRPr lang="en-US"/>
          </a:p>
        </p:txBody>
      </p:sp>
    </p:spTree>
    <p:extLst>
      <p:ext uri="{BB962C8B-B14F-4D97-AF65-F5344CB8AC3E}">
        <p14:creationId xmlns:p14="http://schemas.microsoft.com/office/powerpoint/2010/main" val="15660745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10D0A7A-EA66-440D-B304-43C8EDD99928}"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A06BF2-62A1-4871-8023-4009D12D9918}" type="slidenum">
              <a:rPr lang="en-US" smtClean="0"/>
              <a:t>‹#›</a:t>
            </a:fld>
            <a:endParaRPr lang="en-US"/>
          </a:p>
        </p:txBody>
      </p:sp>
    </p:spTree>
    <p:extLst>
      <p:ext uri="{BB962C8B-B14F-4D97-AF65-F5344CB8AC3E}">
        <p14:creationId xmlns:p14="http://schemas.microsoft.com/office/powerpoint/2010/main" val="20454116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10D0A7A-EA66-440D-B304-43C8EDD99928}"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A06BF2-62A1-4871-8023-4009D12D9918}" type="slidenum">
              <a:rPr lang="en-US" smtClean="0"/>
              <a:t>‹#›</a:t>
            </a:fld>
            <a:endParaRPr lang="en-US"/>
          </a:p>
        </p:txBody>
      </p:sp>
    </p:spTree>
    <p:extLst>
      <p:ext uri="{BB962C8B-B14F-4D97-AF65-F5344CB8AC3E}">
        <p14:creationId xmlns:p14="http://schemas.microsoft.com/office/powerpoint/2010/main" val="3545602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10D0A7A-EA66-440D-B304-43C8EDD99928}" type="datetimeFigureOut">
              <a:rPr lang="en-US" smtClean="0"/>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A06BF2-62A1-4871-8023-4009D12D9918}" type="slidenum">
              <a:rPr lang="en-US" smtClean="0"/>
              <a:t>‹#›</a:t>
            </a:fld>
            <a:endParaRPr lang="en-US"/>
          </a:p>
        </p:txBody>
      </p:sp>
    </p:spTree>
    <p:extLst>
      <p:ext uri="{BB962C8B-B14F-4D97-AF65-F5344CB8AC3E}">
        <p14:creationId xmlns:p14="http://schemas.microsoft.com/office/powerpoint/2010/main" val="3739153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10D0A7A-EA66-440D-B304-43C8EDD99928}" type="datetimeFigureOut">
              <a:rPr lang="en-US" smtClean="0"/>
              <a:t>4/23/2024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BA06BF2-62A1-4871-8023-4009D12D9918}" type="slidenum">
              <a:rPr lang="en-US" smtClean="0"/>
              <a:t>‹#›</a:t>
            </a:fld>
            <a:endParaRPr lang="en-US"/>
          </a:p>
        </p:txBody>
      </p:sp>
    </p:spTree>
    <p:extLst>
      <p:ext uri="{BB962C8B-B14F-4D97-AF65-F5344CB8AC3E}">
        <p14:creationId xmlns:p14="http://schemas.microsoft.com/office/powerpoint/2010/main" val="13345574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10D0A7A-EA66-440D-B304-43C8EDD99928}" type="datetimeFigureOut">
              <a:rPr lang="en-US" smtClean="0"/>
              <a:t>4/23/2024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A06BF2-62A1-4871-8023-4009D12D9918}" type="slidenum">
              <a:rPr lang="en-US" smtClean="0"/>
              <a:t>‹#›</a:t>
            </a:fld>
            <a:endParaRPr lang="en-US"/>
          </a:p>
        </p:txBody>
      </p:sp>
    </p:spTree>
    <p:extLst>
      <p:ext uri="{BB962C8B-B14F-4D97-AF65-F5344CB8AC3E}">
        <p14:creationId xmlns:p14="http://schemas.microsoft.com/office/powerpoint/2010/main" val="1592617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0D0A7A-EA66-440D-B304-43C8EDD99928}" type="datetimeFigureOut">
              <a:rPr lang="en-US" smtClean="0"/>
              <a:t>4/23/2024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BA06BF2-62A1-4871-8023-4009D12D9918}" type="slidenum">
              <a:rPr lang="en-US" smtClean="0"/>
              <a:t>‹#›</a:t>
            </a:fld>
            <a:endParaRPr lang="en-US"/>
          </a:p>
        </p:txBody>
      </p:sp>
    </p:spTree>
    <p:extLst>
      <p:ext uri="{BB962C8B-B14F-4D97-AF65-F5344CB8AC3E}">
        <p14:creationId xmlns:p14="http://schemas.microsoft.com/office/powerpoint/2010/main" val="1478222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10D0A7A-EA66-440D-B304-43C8EDD99928}" type="datetimeFigureOut">
              <a:rPr lang="en-US" smtClean="0"/>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A06BF2-62A1-4871-8023-4009D12D9918}" type="slidenum">
              <a:rPr lang="en-US" smtClean="0"/>
              <a:t>‹#›</a:t>
            </a:fld>
            <a:endParaRPr lang="en-US"/>
          </a:p>
        </p:txBody>
      </p:sp>
    </p:spTree>
    <p:extLst>
      <p:ext uri="{BB962C8B-B14F-4D97-AF65-F5344CB8AC3E}">
        <p14:creationId xmlns:p14="http://schemas.microsoft.com/office/powerpoint/2010/main" val="40423489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10D0A7A-EA66-440D-B304-43C8EDD99928}" type="datetimeFigureOut">
              <a:rPr lang="en-US" smtClean="0"/>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A06BF2-62A1-4871-8023-4009D12D9918}" type="slidenum">
              <a:rPr lang="en-US" smtClean="0"/>
              <a:t>‹#›</a:t>
            </a:fld>
            <a:endParaRPr lang="en-US"/>
          </a:p>
        </p:txBody>
      </p:sp>
    </p:spTree>
    <p:extLst>
      <p:ext uri="{BB962C8B-B14F-4D97-AF65-F5344CB8AC3E}">
        <p14:creationId xmlns:p14="http://schemas.microsoft.com/office/powerpoint/2010/main" val="2402217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0D0A7A-EA66-440D-B304-43C8EDD99928}" type="datetimeFigureOut">
              <a:rPr lang="en-US" smtClean="0"/>
              <a:t>4/23/2024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A06BF2-62A1-4871-8023-4009D12D9918}" type="slidenum">
              <a:rPr lang="en-US" smtClean="0"/>
              <a:t>‹#›</a:t>
            </a:fld>
            <a:endParaRPr lang="en-US"/>
          </a:p>
        </p:txBody>
      </p:sp>
    </p:spTree>
    <p:extLst>
      <p:ext uri="{BB962C8B-B14F-4D97-AF65-F5344CB8AC3E}">
        <p14:creationId xmlns:p14="http://schemas.microsoft.com/office/powerpoint/2010/main" val="38267907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901" y="0"/>
            <a:ext cx="9165220" cy="74531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1066800" y="358780"/>
            <a:ext cx="7467600" cy="2554545"/>
          </a:xfrm>
          <a:prstGeom prst="rect">
            <a:avLst/>
          </a:prstGeom>
          <a:noFill/>
        </p:spPr>
        <p:txBody>
          <a:bodyPr wrap="square" rtlCol="0">
            <a:spAutoFit/>
          </a:bodyPr>
          <a:lstStyle/>
          <a:p>
            <a:r>
              <a:rPr lang="en-US" sz="4000" dirty="0">
                <a:solidFill>
                  <a:schemeClr val="bg1"/>
                </a:solidFill>
              </a:rPr>
              <a:t>ENHANCING STOCK PRICE PREDICTION WITH LSTM AND RNN</a:t>
            </a:r>
          </a:p>
          <a:p>
            <a:r>
              <a:rPr lang="en-US" sz="4000" dirty="0" smtClean="0">
                <a:solidFill>
                  <a:schemeClr val="bg1"/>
                </a:solidFill>
              </a:rPr>
              <a:t/>
            </a:r>
            <a:br>
              <a:rPr lang="en-US" sz="4000" dirty="0" smtClean="0">
                <a:solidFill>
                  <a:schemeClr val="bg1"/>
                </a:solidFill>
              </a:rPr>
            </a:br>
            <a:endParaRPr lang="en-US" sz="4000" b="1" dirty="0">
              <a:solidFill>
                <a:schemeClr val="bg1"/>
              </a:solidFill>
            </a:endParaRPr>
          </a:p>
        </p:txBody>
      </p:sp>
    </p:spTree>
    <p:extLst>
      <p:ext uri="{BB962C8B-B14F-4D97-AF65-F5344CB8AC3E}">
        <p14:creationId xmlns:p14="http://schemas.microsoft.com/office/powerpoint/2010/main" val="27919419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466030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r>
              <a:rPr lang="en-US" dirty="0" smtClean="0"/>
              <a:t>Team working on this</a:t>
            </a:r>
            <a:endParaRPr lang="en-US" dirty="0"/>
          </a:p>
        </p:txBody>
      </p:sp>
      <p:pic>
        <p:nvPicPr>
          <p:cNvPr id="81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8922" y="1600200"/>
            <a:ext cx="8046156"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57200" y="2133600"/>
            <a:ext cx="2003049" cy="830997"/>
          </a:xfrm>
          <a:prstGeom prst="rect">
            <a:avLst/>
          </a:prstGeom>
          <a:noFill/>
        </p:spPr>
        <p:txBody>
          <a:bodyPr wrap="none" rtlCol="0">
            <a:spAutoFit/>
          </a:bodyPr>
          <a:lstStyle/>
          <a:p>
            <a:r>
              <a:rPr lang="en-US" sz="2400" b="1" dirty="0" err="1" smtClean="0"/>
              <a:t>Chaitanya</a:t>
            </a:r>
            <a:endParaRPr lang="en-US" sz="2400" b="1" dirty="0"/>
          </a:p>
          <a:p>
            <a:r>
              <a:rPr lang="en-US" sz="2400" b="1" dirty="0" smtClean="0"/>
              <a:t>-Data</a:t>
            </a:r>
            <a:r>
              <a:rPr lang="en-US" sz="2400" b="1" dirty="0"/>
              <a:t> </a:t>
            </a:r>
            <a:r>
              <a:rPr lang="en-US" sz="2400" b="1" dirty="0" smtClean="0"/>
              <a:t>scientist</a:t>
            </a:r>
            <a:endParaRPr lang="en-US" sz="2400" b="1" dirty="0"/>
          </a:p>
        </p:txBody>
      </p:sp>
      <p:sp>
        <p:nvSpPr>
          <p:cNvPr id="4" name="TextBox 3"/>
          <p:cNvSpPr txBox="1"/>
          <p:nvPr/>
        </p:nvSpPr>
        <p:spPr>
          <a:xfrm>
            <a:off x="457200" y="4510444"/>
            <a:ext cx="2145652" cy="830997"/>
          </a:xfrm>
          <a:prstGeom prst="rect">
            <a:avLst/>
          </a:prstGeom>
          <a:noFill/>
        </p:spPr>
        <p:txBody>
          <a:bodyPr wrap="none" rtlCol="0">
            <a:spAutoFit/>
          </a:bodyPr>
          <a:lstStyle/>
          <a:p>
            <a:r>
              <a:rPr lang="en-US" sz="2400" b="1" dirty="0" err="1" smtClean="0"/>
              <a:t>Renuka</a:t>
            </a:r>
            <a:endParaRPr lang="en-US" sz="2400" b="1" dirty="0"/>
          </a:p>
          <a:p>
            <a:r>
              <a:rPr lang="en-US" sz="2400" b="1" dirty="0" smtClean="0"/>
              <a:t>-Data</a:t>
            </a:r>
            <a:r>
              <a:rPr lang="en-US" sz="2400" b="1" dirty="0"/>
              <a:t> </a:t>
            </a:r>
            <a:r>
              <a:rPr lang="en-US" sz="2400" b="1" dirty="0" err="1"/>
              <a:t>E</a:t>
            </a:r>
            <a:r>
              <a:rPr lang="en-US" sz="2400" b="1" dirty="0" err="1" smtClean="0"/>
              <a:t>nigineer</a:t>
            </a:r>
            <a:endParaRPr lang="en-US" sz="2400" b="1" dirty="0"/>
          </a:p>
        </p:txBody>
      </p:sp>
      <p:sp>
        <p:nvSpPr>
          <p:cNvPr id="6" name="TextBox 5"/>
          <p:cNvSpPr txBox="1"/>
          <p:nvPr/>
        </p:nvSpPr>
        <p:spPr>
          <a:xfrm>
            <a:off x="6781800" y="2351590"/>
            <a:ext cx="2590800" cy="707886"/>
          </a:xfrm>
          <a:prstGeom prst="rect">
            <a:avLst/>
          </a:prstGeom>
          <a:noFill/>
        </p:spPr>
        <p:txBody>
          <a:bodyPr wrap="square" rtlCol="0">
            <a:spAutoFit/>
          </a:bodyPr>
          <a:lstStyle/>
          <a:p>
            <a:r>
              <a:rPr lang="en-US" sz="2000" b="1" dirty="0" err="1" smtClean="0"/>
              <a:t>Sai</a:t>
            </a:r>
            <a:r>
              <a:rPr lang="en-US" sz="2000" b="1" dirty="0" smtClean="0"/>
              <a:t> </a:t>
            </a:r>
            <a:r>
              <a:rPr lang="en-US" sz="2000" b="1" dirty="0" err="1"/>
              <a:t>T</a:t>
            </a:r>
            <a:r>
              <a:rPr lang="en-US" sz="2000" b="1" dirty="0" err="1" smtClean="0"/>
              <a:t>eja</a:t>
            </a:r>
            <a:r>
              <a:rPr lang="en-US" sz="2000" b="1" dirty="0" smtClean="0"/>
              <a:t/>
            </a:r>
            <a:br>
              <a:rPr lang="en-US" sz="2000" b="1" dirty="0" smtClean="0"/>
            </a:br>
            <a:r>
              <a:rPr lang="en-US" sz="2000" b="1" dirty="0" smtClean="0"/>
              <a:t>-Research </a:t>
            </a:r>
            <a:r>
              <a:rPr lang="en-US" sz="2000" b="1" dirty="0" err="1"/>
              <a:t>E</a:t>
            </a:r>
            <a:r>
              <a:rPr lang="en-US" sz="2000" b="1" dirty="0" err="1" smtClean="0"/>
              <a:t>nigineer</a:t>
            </a:r>
            <a:endParaRPr lang="en-US" sz="2000" b="1" dirty="0"/>
          </a:p>
        </p:txBody>
      </p:sp>
      <p:sp>
        <p:nvSpPr>
          <p:cNvPr id="7" name="TextBox 6"/>
          <p:cNvSpPr txBox="1"/>
          <p:nvPr/>
        </p:nvSpPr>
        <p:spPr>
          <a:xfrm>
            <a:off x="6811701" y="4633555"/>
            <a:ext cx="1992469" cy="707886"/>
          </a:xfrm>
          <a:prstGeom prst="rect">
            <a:avLst/>
          </a:prstGeom>
          <a:noFill/>
        </p:spPr>
        <p:txBody>
          <a:bodyPr wrap="none" rtlCol="0">
            <a:spAutoFit/>
          </a:bodyPr>
          <a:lstStyle/>
          <a:p>
            <a:r>
              <a:rPr lang="en-US" sz="2000" b="1" dirty="0" err="1"/>
              <a:t>S</a:t>
            </a:r>
            <a:r>
              <a:rPr lang="en-US" sz="2000" b="1" dirty="0" err="1" smtClean="0"/>
              <a:t>anthosh</a:t>
            </a:r>
            <a:r>
              <a:rPr lang="en-US" sz="2000" b="1" dirty="0" smtClean="0"/>
              <a:t/>
            </a:r>
            <a:br>
              <a:rPr lang="en-US" sz="2000" b="1" dirty="0" smtClean="0"/>
            </a:br>
            <a:r>
              <a:rPr lang="en-US" sz="2000" b="1" dirty="0" smtClean="0"/>
              <a:t>-Cloud architect</a:t>
            </a:r>
            <a:endParaRPr lang="en-US" sz="2000" b="1" dirty="0"/>
          </a:p>
        </p:txBody>
      </p:sp>
    </p:spTree>
    <p:extLst>
      <p:ext uri="{BB962C8B-B14F-4D97-AF65-F5344CB8AC3E}">
        <p14:creationId xmlns:p14="http://schemas.microsoft.com/office/powerpoint/2010/main" val="36148495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76200"/>
            <a:ext cx="9245600" cy="693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204486" y="1295400"/>
            <a:ext cx="2538714" cy="4246944"/>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a:p>
            <a:pPr algn="ctr"/>
            <a:r>
              <a:rPr lang="en-US" b="1" dirty="0" smtClean="0">
                <a:solidFill>
                  <a:schemeClr val="tx1"/>
                </a:solidFill>
              </a:rPr>
              <a:t>Inaccurate Predictions:</a:t>
            </a:r>
          </a:p>
          <a:p>
            <a:pPr algn="ctr"/>
            <a:endParaRPr lang="en-US" b="1" dirty="0" smtClean="0"/>
          </a:p>
          <a:p>
            <a:pPr algn="ctr"/>
            <a:r>
              <a:rPr lang="en-US" dirty="0" smtClean="0"/>
              <a:t>"Developing </a:t>
            </a:r>
            <a:r>
              <a:rPr lang="en-US" dirty="0"/>
              <a:t>a model to predict whether a customer will purchase a product based on their browsing behavior, but the model often predicts incorrectly, leading to missed sales opportunities."</a:t>
            </a:r>
            <a:endParaRPr lang="en-US" dirty="0">
              <a:solidFill>
                <a:schemeClr val="bg1"/>
              </a:solidFill>
            </a:endParaRPr>
          </a:p>
        </p:txBody>
      </p:sp>
      <p:sp>
        <p:nvSpPr>
          <p:cNvPr id="7" name="Rectangle 6"/>
          <p:cNvSpPr/>
          <p:nvPr/>
        </p:nvSpPr>
        <p:spPr>
          <a:xfrm>
            <a:off x="3110214" y="2286000"/>
            <a:ext cx="2743200" cy="4108048"/>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a:p>
            <a:pPr algn="ctr"/>
            <a:endParaRPr lang="en-US" b="1" dirty="0" smtClean="0">
              <a:solidFill>
                <a:schemeClr val="tx1"/>
              </a:solidFill>
            </a:endParaRPr>
          </a:p>
          <a:p>
            <a:pPr algn="ctr"/>
            <a:r>
              <a:rPr lang="en-US" b="1" dirty="0" smtClean="0">
                <a:solidFill>
                  <a:schemeClr val="tx1"/>
                </a:solidFill>
              </a:rPr>
              <a:t>Lack </a:t>
            </a:r>
            <a:r>
              <a:rPr lang="en-US" b="1" dirty="0">
                <a:solidFill>
                  <a:schemeClr val="tx1"/>
                </a:solidFill>
              </a:rPr>
              <a:t>of </a:t>
            </a:r>
            <a:r>
              <a:rPr lang="en-US" b="1" dirty="0" smtClean="0">
                <a:solidFill>
                  <a:schemeClr val="tx1"/>
                </a:solidFill>
              </a:rPr>
              <a:t>Timeliness</a:t>
            </a:r>
          </a:p>
          <a:p>
            <a:pPr algn="ctr"/>
            <a:endParaRPr lang="en-US" b="1" dirty="0">
              <a:solidFill>
                <a:schemeClr val="tx1"/>
              </a:solidFill>
            </a:endParaRPr>
          </a:p>
          <a:p>
            <a:pPr algn="ctr"/>
            <a:r>
              <a:rPr lang="en-US" dirty="0" smtClean="0"/>
              <a:t>"</a:t>
            </a:r>
            <a:r>
              <a:rPr lang="en-US" dirty="0"/>
              <a:t>Developing a model to predict daily stock prices based on historical data, but the predictions are often outdated by the time they are available, leading to missed trading opportunities."</a:t>
            </a:r>
          </a:p>
        </p:txBody>
      </p:sp>
      <p:sp>
        <p:nvSpPr>
          <p:cNvPr id="8" name="Rectangle 7"/>
          <p:cNvSpPr/>
          <p:nvPr/>
        </p:nvSpPr>
        <p:spPr>
          <a:xfrm>
            <a:off x="6172201" y="1295400"/>
            <a:ext cx="2616842" cy="4062714"/>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a:p>
            <a:pPr algn="ctr"/>
            <a:endParaRPr lang="en-US" dirty="0"/>
          </a:p>
          <a:p>
            <a:pPr algn="ctr"/>
            <a:endParaRPr lang="en-US" b="1" dirty="0" smtClean="0">
              <a:solidFill>
                <a:schemeClr val="tx1"/>
              </a:solidFill>
            </a:endParaRPr>
          </a:p>
          <a:p>
            <a:pPr algn="ctr"/>
            <a:r>
              <a:rPr lang="en-US" b="1" dirty="0" smtClean="0">
                <a:solidFill>
                  <a:schemeClr val="tx1"/>
                </a:solidFill>
              </a:rPr>
              <a:t>Limited </a:t>
            </a:r>
            <a:r>
              <a:rPr lang="en-US" b="1" dirty="0">
                <a:solidFill>
                  <a:schemeClr val="tx1"/>
                </a:solidFill>
              </a:rPr>
              <a:t>Model</a:t>
            </a:r>
            <a:r>
              <a:rPr lang="en-US" b="1" dirty="0" smtClean="0">
                <a:solidFill>
                  <a:schemeClr val="tx1"/>
                </a:solidFill>
              </a:rPr>
              <a:t/>
            </a:r>
            <a:br>
              <a:rPr lang="en-US" b="1" dirty="0" smtClean="0">
                <a:solidFill>
                  <a:schemeClr val="tx1"/>
                </a:solidFill>
              </a:rPr>
            </a:br>
            <a:r>
              <a:rPr lang="en-US" b="1" dirty="0" smtClean="0">
                <a:solidFill>
                  <a:schemeClr val="tx1"/>
                </a:solidFill>
              </a:rPr>
              <a:t>Flexibility</a:t>
            </a:r>
          </a:p>
          <a:p>
            <a:pPr algn="ctr"/>
            <a:endParaRPr lang="en-US" b="1" dirty="0" smtClean="0">
              <a:solidFill>
                <a:schemeClr val="tx1"/>
              </a:solidFill>
            </a:endParaRPr>
          </a:p>
          <a:p>
            <a:pPr algn="ctr"/>
            <a:r>
              <a:rPr lang="en-US" dirty="0" smtClean="0"/>
              <a:t>"</a:t>
            </a:r>
            <a:r>
              <a:rPr lang="en-US" dirty="0"/>
              <a:t>Developing a stock price prediction model that relies solely on historical price data but fails to adapt to sudden market changes, resulting in inaccurate predictions during volatile market conditions."</a:t>
            </a:r>
          </a:p>
        </p:txBody>
      </p:sp>
      <p:sp>
        <p:nvSpPr>
          <p:cNvPr id="10" name="TextBox 9"/>
          <p:cNvSpPr txBox="1"/>
          <p:nvPr/>
        </p:nvSpPr>
        <p:spPr>
          <a:xfrm>
            <a:off x="76200" y="1295400"/>
            <a:ext cx="2667000" cy="646331"/>
          </a:xfrm>
          <a:prstGeom prst="rect">
            <a:avLst/>
          </a:prstGeom>
          <a:noFill/>
        </p:spPr>
        <p:txBody>
          <a:bodyPr wrap="square" rtlCol="0">
            <a:spAutoFit/>
          </a:bodyPr>
          <a:lstStyle/>
          <a:p>
            <a:r>
              <a:rPr lang="en-US" dirty="0" smtClean="0"/>
              <a:t>           </a:t>
            </a:r>
          </a:p>
          <a:p>
            <a:r>
              <a:rPr lang="en-US" dirty="0">
                <a:solidFill>
                  <a:schemeClr val="bg1"/>
                </a:solidFill>
              </a:rPr>
              <a:t> </a:t>
            </a:r>
            <a:r>
              <a:rPr lang="en-US" dirty="0" smtClean="0">
                <a:solidFill>
                  <a:schemeClr val="bg1"/>
                </a:solidFill>
              </a:rPr>
              <a:t>             Problem 1</a:t>
            </a:r>
            <a:endParaRPr lang="en-US" dirty="0">
              <a:solidFill>
                <a:schemeClr val="bg1"/>
              </a:solidFill>
            </a:endParaRPr>
          </a:p>
        </p:txBody>
      </p:sp>
      <p:sp>
        <p:nvSpPr>
          <p:cNvPr id="11" name="TextBox 10"/>
          <p:cNvSpPr txBox="1"/>
          <p:nvPr/>
        </p:nvSpPr>
        <p:spPr>
          <a:xfrm>
            <a:off x="3810000" y="2286000"/>
            <a:ext cx="1295400" cy="923330"/>
          </a:xfrm>
          <a:prstGeom prst="rect">
            <a:avLst/>
          </a:prstGeom>
          <a:noFill/>
        </p:spPr>
        <p:txBody>
          <a:bodyPr wrap="square" rtlCol="0">
            <a:spAutoFit/>
          </a:bodyPr>
          <a:lstStyle/>
          <a:p>
            <a:endParaRPr lang="en-US" dirty="0" smtClean="0">
              <a:solidFill>
                <a:schemeClr val="bg1"/>
              </a:solidFill>
            </a:endParaRPr>
          </a:p>
          <a:p>
            <a:endParaRPr lang="en-US" dirty="0">
              <a:solidFill>
                <a:schemeClr val="bg1"/>
              </a:solidFill>
            </a:endParaRPr>
          </a:p>
          <a:p>
            <a:r>
              <a:rPr lang="en-US" dirty="0" smtClean="0">
                <a:solidFill>
                  <a:schemeClr val="bg1"/>
                </a:solidFill>
              </a:rPr>
              <a:t>Problem 2</a:t>
            </a:r>
            <a:endParaRPr lang="en-US" dirty="0">
              <a:solidFill>
                <a:schemeClr val="bg1"/>
              </a:solidFill>
            </a:endParaRPr>
          </a:p>
        </p:txBody>
      </p:sp>
      <p:sp>
        <p:nvSpPr>
          <p:cNvPr id="12" name="TextBox 11"/>
          <p:cNvSpPr txBox="1"/>
          <p:nvPr/>
        </p:nvSpPr>
        <p:spPr>
          <a:xfrm>
            <a:off x="6553200" y="1419193"/>
            <a:ext cx="1600200" cy="646331"/>
          </a:xfrm>
          <a:prstGeom prst="rect">
            <a:avLst/>
          </a:prstGeom>
          <a:noFill/>
        </p:spPr>
        <p:txBody>
          <a:bodyPr wrap="square" rtlCol="0">
            <a:spAutoFit/>
          </a:bodyPr>
          <a:lstStyle/>
          <a:p>
            <a:r>
              <a:rPr lang="en-US" dirty="0" smtClean="0">
                <a:solidFill>
                  <a:schemeClr val="bg1"/>
                </a:solidFill>
              </a:rPr>
              <a:t>    </a:t>
            </a:r>
          </a:p>
          <a:p>
            <a:r>
              <a:rPr lang="en-US" dirty="0">
                <a:solidFill>
                  <a:schemeClr val="bg1"/>
                </a:solidFill>
              </a:rPr>
              <a:t> </a:t>
            </a:r>
            <a:r>
              <a:rPr lang="en-US" dirty="0" smtClean="0">
                <a:solidFill>
                  <a:schemeClr val="bg1"/>
                </a:solidFill>
              </a:rPr>
              <a:t>    Problem 3</a:t>
            </a:r>
            <a:endParaRPr lang="en-US" dirty="0">
              <a:solidFill>
                <a:schemeClr val="bg1"/>
              </a:solidFill>
            </a:endParaRPr>
          </a:p>
        </p:txBody>
      </p:sp>
      <p:sp>
        <p:nvSpPr>
          <p:cNvPr id="13" name="TextBox 12"/>
          <p:cNvSpPr txBox="1"/>
          <p:nvPr/>
        </p:nvSpPr>
        <p:spPr>
          <a:xfrm>
            <a:off x="2057400" y="381000"/>
            <a:ext cx="4953000" cy="646331"/>
          </a:xfrm>
          <a:prstGeom prst="rect">
            <a:avLst/>
          </a:prstGeom>
          <a:noFill/>
        </p:spPr>
        <p:txBody>
          <a:bodyPr wrap="square" rtlCol="0">
            <a:spAutoFit/>
          </a:bodyPr>
          <a:lstStyle/>
          <a:p>
            <a:r>
              <a:rPr lang="en-US" sz="3600" dirty="0" smtClean="0">
                <a:solidFill>
                  <a:schemeClr val="bg1"/>
                </a:solidFill>
              </a:rPr>
              <a:t>     Business Overview</a:t>
            </a:r>
            <a:endParaRPr lang="en-US" sz="3600" dirty="0">
              <a:solidFill>
                <a:schemeClr val="bg1"/>
              </a:solidFill>
            </a:endParaRPr>
          </a:p>
        </p:txBody>
      </p:sp>
    </p:spTree>
    <p:extLst>
      <p:ext uri="{BB962C8B-B14F-4D97-AF65-F5344CB8AC3E}">
        <p14:creationId xmlns:p14="http://schemas.microsoft.com/office/powerpoint/2010/main" val="4349015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Overview</a:t>
            </a:r>
            <a:endParaRPr lang="en-US" dirty="0"/>
          </a:p>
        </p:txBody>
      </p:sp>
      <p:sp>
        <p:nvSpPr>
          <p:cNvPr id="6" name="Oval 5"/>
          <p:cNvSpPr/>
          <p:nvPr/>
        </p:nvSpPr>
        <p:spPr>
          <a:xfrm>
            <a:off x="4823" y="1312762"/>
            <a:ext cx="3657600" cy="3429000"/>
          </a:xfrm>
          <a:prstGeom prst="ellipse">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Use advanced deep learning methods like LSTM and RNN to understand and predict how stock prices change over time. Also, use smart ways to extract important information from past stock prices to make better predictions.</a:t>
            </a:r>
          </a:p>
        </p:txBody>
      </p:sp>
      <p:sp>
        <p:nvSpPr>
          <p:cNvPr id="7" name="Oval 6"/>
          <p:cNvSpPr/>
          <p:nvPr/>
        </p:nvSpPr>
        <p:spPr>
          <a:xfrm>
            <a:off x="5410200" y="1147824"/>
            <a:ext cx="3733800" cy="3276600"/>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smtClean="0"/>
          </a:p>
          <a:p>
            <a:pPr algn="ctr"/>
            <a:r>
              <a:rPr lang="en-US" sz="1600" dirty="0" smtClean="0">
                <a:solidFill>
                  <a:schemeClr val="tx1"/>
                </a:solidFill>
              </a:rPr>
              <a:t> LSTM </a:t>
            </a:r>
            <a:r>
              <a:rPr lang="en-US" sz="1600" dirty="0">
                <a:solidFill>
                  <a:schemeClr val="tx1"/>
                </a:solidFill>
              </a:rPr>
              <a:t>and RNN models with</a:t>
            </a:r>
            <a:br>
              <a:rPr lang="en-US" sz="1600" dirty="0">
                <a:solidFill>
                  <a:schemeClr val="tx1"/>
                </a:solidFill>
              </a:rPr>
            </a:br>
            <a:r>
              <a:rPr lang="en-US" sz="1600" dirty="0">
                <a:solidFill>
                  <a:schemeClr val="tx1"/>
                </a:solidFill>
              </a:rPr>
              <a:t>flexible </a:t>
            </a:r>
            <a:r>
              <a:rPr lang="en-US" sz="1600" dirty="0" err="1" smtClean="0">
                <a:solidFill>
                  <a:schemeClr val="tx1"/>
                </a:solidFill>
              </a:rPr>
              <a:t>architectures,transfer</a:t>
            </a:r>
            <a:r>
              <a:rPr lang="en-US" sz="1600" dirty="0">
                <a:solidFill>
                  <a:schemeClr val="tx1"/>
                </a:solidFill>
              </a:rPr>
              <a:t/>
            </a:r>
            <a:br>
              <a:rPr lang="en-US" sz="1600" dirty="0">
                <a:solidFill>
                  <a:schemeClr val="tx1"/>
                </a:solidFill>
              </a:rPr>
            </a:br>
            <a:r>
              <a:rPr lang="en-US" sz="1600" dirty="0">
                <a:solidFill>
                  <a:schemeClr val="tx1"/>
                </a:solidFill>
              </a:rPr>
              <a:t>learning techniques, and</a:t>
            </a:r>
            <a:br>
              <a:rPr lang="en-US" sz="1600" dirty="0">
                <a:solidFill>
                  <a:schemeClr val="tx1"/>
                </a:solidFill>
              </a:rPr>
            </a:br>
            <a:r>
              <a:rPr lang="en-US" sz="1600" dirty="0">
                <a:solidFill>
                  <a:schemeClr val="tx1"/>
                </a:solidFill>
              </a:rPr>
              <a:t>customizable </a:t>
            </a:r>
            <a:r>
              <a:rPr lang="en-US" sz="1600" dirty="0" smtClean="0">
                <a:solidFill>
                  <a:schemeClr val="tx1"/>
                </a:solidFill>
              </a:rPr>
              <a:t>parameters ensure</a:t>
            </a:r>
            <a:r>
              <a:rPr lang="en-US" sz="1600" dirty="0">
                <a:solidFill>
                  <a:schemeClr val="tx1"/>
                </a:solidFill>
              </a:rPr>
              <a:t/>
            </a:r>
            <a:br>
              <a:rPr lang="en-US" sz="1600" dirty="0">
                <a:solidFill>
                  <a:schemeClr val="tx1"/>
                </a:solidFill>
              </a:rPr>
            </a:br>
            <a:r>
              <a:rPr lang="en-US" sz="1600" dirty="0">
                <a:solidFill>
                  <a:schemeClr val="tx1"/>
                </a:solidFill>
              </a:rPr>
              <a:t>relevance and </a:t>
            </a:r>
            <a:r>
              <a:rPr lang="en-US" sz="1600" dirty="0" err="1" smtClean="0">
                <a:solidFill>
                  <a:schemeClr val="tx1"/>
                </a:solidFill>
              </a:rPr>
              <a:t>accuracy,while</a:t>
            </a:r>
            <a:r>
              <a:rPr lang="en-US" sz="1600" dirty="0">
                <a:solidFill>
                  <a:schemeClr val="tx1"/>
                </a:solidFill>
              </a:rPr>
              <a:t/>
            </a:r>
            <a:br>
              <a:rPr lang="en-US" sz="1600" dirty="0">
                <a:solidFill>
                  <a:schemeClr val="tx1"/>
                </a:solidFill>
              </a:rPr>
            </a:br>
            <a:r>
              <a:rPr lang="en-US" sz="1600" dirty="0">
                <a:solidFill>
                  <a:schemeClr val="tx1"/>
                </a:solidFill>
              </a:rPr>
              <a:t>providing users with personalized</a:t>
            </a:r>
            <a:br>
              <a:rPr lang="en-US" sz="1600" dirty="0">
                <a:solidFill>
                  <a:schemeClr val="tx1"/>
                </a:solidFill>
              </a:rPr>
            </a:br>
            <a:r>
              <a:rPr lang="en-US" sz="1600" dirty="0">
                <a:solidFill>
                  <a:schemeClr val="tx1"/>
                </a:solidFill>
              </a:rPr>
              <a:t>investment strategies.</a:t>
            </a:r>
          </a:p>
          <a:p>
            <a:r>
              <a:rPr lang="en-US" sz="1400" dirty="0" smtClean="0"/>
              <a:t/>
            </a:r>
            <a:br>
              <a:rPr lang="en-US" sz="1400" dirty="0" smtClean="0"/>
            </a:br>
            <a:endParaRPr lang="en-US" sz="1400" dirty="0"/>
          </a:p>
        </p:txBody>
      </p:sp>
      <p:sp>
        <p:nvSpPr>
          <p:cNvPr id="8" name="Oval 7"/>
          <p:cNvSpPr/>
          <p:nvPr/>
        </p:nvSpPr>
        <p:spPr>
          <a:xfrm>
            <a:off x="2775031" y="3463724"/>
            <a:ext cx="3810000" cy="3429000"/>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effectLst/>
              </a:rPr>
              <a:t>  </a:t>
            </a:r>
          </a:p>
          <a:p>
            <a:pPr algn="ctr"/>
            <a:endParaRPr lang="en-US" dirty="0"/>
          </a:p>
          <a:p>
            <a:pPr algn="ctr"/>
            <a:r>
              <a:rPr lang="en-US" dirty="0" smtClean="0">
                <a:solidFill>
                  <a:schemeClr val="tx1"/>
                </a:solidFill>
                <a:effectLst/>
              </a:rPr>
              <a:t>Develop a system that uses live data to predict stock prices in real-time. This system will be set up in the cloud, providing timely updates and alerts for market events.</a:t>
            </a:r>
          </a:p>
          <a:p>
            <a:r>
              <a:rPr lang="en-US" dirty="0"/>
              <a:t/>
            </a:r>
            <a:br>
              <a:rPr lang="en-US" dirty="0"/>
            </a:br>
            <a:endParaRPr lang="en-US" dirty="0"/>
          </a:p>
        </p:txBody>
      </p:sp>
    </p:spTree>
    <p:extLst>
      <p:ext uri="{BB962C8B-B14F-4D97-AF65-F5344CB8AC3E}">
        <p14:creationId xmlns:p14="http://schemas.microsoft.com/office/powerpoint/2010/main" val="21133312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4724"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p:nvPr/>
        </p:nvSpPr>
        <p:spPr>
          <a:xfrm>
            <a:off x="2438400" y="152400"/>
            <a:ext cx="4097597" cy="830997"/>
          </a:xfrm>
          <a:prstGeom prst="rect">
            <a:avLst/>
          </a:prstGeom>
          <a:noFill/>
        </p:spPr>
        <p:txBody>
          <a:bodyPr wrap="none" rtlCol="0">
            <a:spAutoFit/>
          </a:bodyPr>
          <a:lstStyle/>
          <a:p>
            <a:r>
              <a:rPr lang="en-US" sz="4800" dirty="0" smtClean="0">
                <a:solidFill>
                  <a:schemeClr val="bg1"/>
                </a:solidFill>
              </a:rPr>
              <a:t>Business Model</a:t>
            </a:r>
            <a:endParaRPr lang="en-US" sz="4800" dirty="0">
              <a:solidFill>
                <a:schemeClr val="bg1"/>
              </a:solidFill>
            </a:endParaRPr>
          </a:p>
        </p:txBody>
      </p:sp>
      <p:graphicFrame>
        <p:nvGraphicFramePr>
          <p:cNvPr id="12" name="Diagram 11"/>
          <p:cNvGraphicFramePr/>
          <p:nvPr>
            <p:extLst>
              <p:ext uri="{D42A27DB-BD31-4B8C-83A1-F6EECF244321}">
                <p14:modId xmlns:p14="http://schemas.microsoft.com/office/powerpoint/2010/main" val="3521145717"/>
              </p:ext>
            </p:extLst>
          </p:nvPr>
        </p:nvGraphicFramePr>
        <p:xfrm>
          <a:off x="304800" y="1295400"/>
          <a:ext cx="8610600" cy="502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172234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000737" y="307919"/>
            <a:ext cx="2561920" cy="830997"/>
          </a:xfrm>
          <a:prstGeom prst="rect">
            <a:avLst/>
          </a:prstGeom>
          <a:noFill/>
        </p:spPr>
        <p:txBody>
          <a:bodyPr wrap="none" rtlCol="0">
            <a:spAutoFit/>
          </a:bodyPr>
          <a:lstStyle/>
          <a:p>
            <a:r>
              <a:rPr lang="en-US" sz="4800" dirty="0" smtClean="0">
                <a:solidFill>
                  <a:schemeClr val="bg1"/>
                </a:solidFill>
              </a:rPr>
              <a:t>Modeling</a:t>
            </a:r>
            <a:endParaRPr lang="en-US" sz="4800" dirty="0">
              <a:solidFill>
                <a:schemeClr val="bg1"/>
              </a:solidFill>
            </a:endParaRPr>
          </a:p>
        </p:txBody>
      </p:sp>
      <p:pic>
        <p:nvPicPr>
          <p:cNvPr id="3075"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3024851" y="152400"/>
            <a:ext cx="2561920" cy="830997"/>
          </a:xfrm>
          <a:prstGeom prst="rect">
            <a:avLst/>
          </a:prstGeom>
          <a:noFill/>
        </p:spPr>
        <p:txBody>
          <a:bodyPr wrap="none" rtlCol="0">
            <a:spAutoFit/>
          </a:bodyPr>
          <a:lstStyle/>
          <a:p>
            <a:r>
              <a:rPr lang="en-US" sz="4800" dirty="0" smtClean="0">
                <a:solidFill>
                  <a:schemeClr val="bg1"/>
                </a:solidFill>
              </a:rPr>
              <a:t>Modeling</a:t>
            </a:r>
            <a:endParaRPr lang="en-US" sz="4800" dirty="0">
              <a:solidFill>
                <a:schemeClr val="bg1"/>
              </a:solidFill>
            </a:endParaRPr>
          </a:p>
        </p:txBody>
      </p:sp>
      <p:graphicFrame>
        <p:nvGraphicFramePr>
          <p:cNvPr id="8" name="Diagram 7"/>
          <p:cNvGraphicFramePr/>
          <p:nvPr>
            <p:extLst>
              <p:ext uri="{D42A27DB-BD31-4B8C-83A1-F6EECF244321}">
                <p14:modId xmlns:p14="http://schemas.microsoft.com/office/powerpoint/2010/main" val="1685995096"/>
              </p:ext>
            </p:extLst>
          </p:nvPr>
        </p:nvGraphicFramePr>
        <p:xfrm>
          <a:off x="609600" y="1138916"/>
          <a:ext cx="8077200" cy="52618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229763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8600" y="1447800"/>
            <a:ext cx="8763000"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3048000" y="304800"/>
            <a:ext cx="3272242" cy="769441"/>
          </a:xfrm>
          <a:prstGeom prst="rect">
            <a:avLst/>
          </a:prstGeom>
          <a:noFill/>
        </p:spPr>
        <p:txBody>
          <a:bodyPr wrap="none" rtlCol="0">
            <a:spAutoFit/>
          </a:bodyPr>
          <a:lstStyle/>
          <a:p>
            <a:r>
              <a:rPr lang="en-US" sz="4400" dirty="0" smtClean="0"/>
              <a:t>Methodology</a:t>
            </a:r>
            <a:endParaRPr lang="en-US" sz="4400" dirty="0"/>
          </a:p>
        </p:txBody>
      </p:sp>
    </p:spTree>
    <p:extLst>
      <p:ext uri="{BB962C8B-B14F-4D97-AF65-F5344CB8AC3E}">
        <p14:creationId xmlns:p14="http://schemas.microsoft.com/office/powerpoint/2010/main" val="24640137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3124200" y="155519"/>
            <a:ext cx="2786019" cy="830997"/>
          </a:xfrm>
          <a:prstGeom prst="rect">
            <a:avLst/>
          </a:prstGeom>
          <a:noFill/>
        </p:spPr>
        <p:txBody>
          <a:bodyPr wrap="none" rtlCol="0">
            <a:spAutoFit/>
          </a:bodyPr>
          <a:lstStyle/>
          <a:p>
            <a:r>
              <a:rPr lang="en-US" sz="4800" dirty="0" smtClean="0">
                <a:solidFill>
                  <a:schemeClr val="bg1"/>
                </a:solidFill>
              </a:rPr>
              <a:t>Evaluation</a:t>
            </a:r>
            <a:endParaRPr lang="en-US" sz="4800" dirty="0">
              <a:solidFill>
                <a:schemeClr val="bg1"/>
              </a:solidFill>
            </a:endParaRPr>
          </a:p>
        </p:txBody>
      </p:sp>
      <p:graphicFrame>
        <p:nvGraphicFramePr>
          <p:cNvPr id="10" name="Diagram 9"/>
          <p:cNvGraphicFramePr/>
          <p:nvPr>
            <p:extLst>
              <p:ext uri="{D42A27DB-BD31-4B8C-83A1-F6EECF244321}">
                <p14:modId xmlns:p14="http://schemas.microsoft.com/office/powerpoint/2010/main" val="3694842156"/>
              </p:ext>
            </p:extLst>
          </p:nvPr>
        </p:nvGraphicFramePr>
        <p:xfrm>
          <a:off x="304800" y="986516"/>
          <a:ext cx="8686800" cy="54142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extBox 10"/>
          <p:cNvSpPr txBox="1"/>
          <p:nvPr/>
        </p:nvSpPr>
        <p:spPr>
          <a:xfrm>
            <a:off x="381000" y="1312855"/>
            <a:ext cx="8592609" cy="461665"/>
          </a:xfrm>
          <a:prstGeom prst="rect">
            <a:avLst/>
          </a:prstGeom>
          <a:noFill/>
        </p:spPr>
        <p:txBody>
          <a:bodyPr wrap="none" rtlCol="0">
            <a:spAutoFit/>
          </a:bodyPr>
          <a:lstStyle/>
          <a:p>
            <a:r>
              <a:rPr lang="en-US" sz="2400" dirty="0">
                <a:solidFill>
                  <a:schemeClr val="bg1"/>
                </a:solidFill>
              </a:rPr>
              <a:t>Evaluation for Enhancing Stock Price Prediction with LSTM and RNN</a:t>
            </a:r>
            <a:endParaRPr lang="en-US" sz="2400" dirty="0">
              <a:solidFill>
                <a:schemeClr val="bg1"/>
              </a:solidFill>
            </a:endParaRPr>
          </a:p>
        </p:txBody>
      </p:sp>
    </p:spTree>
    <p:extLst>
      <p:ext uri="{BB962C8B-B14F-4D97-AF65-F5344CB8AC3E}">
        <p14:creationId xmlns:p14="http://schemas.microsoft.com/office/powerpoint/2010/main" val="26745814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 name="TextBox 17"/>
          <p:cNvSpPr txBox="1"/>
          <p:nvPr/>
        </p:nvSpPr>
        <p:spPr>
          <a:xfrm>
            <a:off x="609600" y="381000"/>
            <a:ext cx="3000886" cy="769441"/>
          </a:xfrm>
          <a:prstGeom prst="rect">
            <a:avLst/>
          </a:prstGeom>
          <a:noFill/>
        </p:spPr>
        <p:txBody>
          <a:bodyPr wrap="none" rtlCol="0">
            <a:spAutoFit/>
          </a:bodyPr>
          <a:lstStyle/>
          <a:p>
            <a:r>
              <a:rPr lang="en-US" sz="4400" dirty="0" smtClean="0">
                <a:solidFill>
                  <a:schemeClr val="bg1"/>
                </a:solidFill>
              </a:rPr>
              <a:t>Deployment</a:t>
            </a:r>
            <a:endParaRPr lang="en-US" sz="4400" dirty="0">
              <a:solidFill>
                <a:schemeClr val="bg1"/>
              </a:solidFill>
            </a:endParaRPr>
          </a:p>
        </p:txBody>
      </p:sp>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510496"/>
            <a:ext cx="8839200" cy="5042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540046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225</TotalTime>
  <Words>526</Words>
  <Application>Microsoft Office PowerPoint</Application>
  <PresentationFormat>On-screen Show (4:3)</PresentationFormat>
  <Paragraphs>66</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Team working on this</vt:lpstr>
      <vt:lpstr>PowerPoint Presentation</vt:lpstr>
      <vt:lpstr>Solution Overview</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21</cp:revision>
  <dcterms:created xsi:type="dcterms:W3CDTF">2024-04-22T17:13:19Z</dcterms:created>
  <dcterms:modified xsi:type="dcterms:W3CDTF">2024-04-24T04:15:24Z</dcterms:modified>
</cp:coreProperties>
</file>

<file path=docProps/thumbnail.jpeg>
</file>